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181" d="100"/>
          <a:sy n="181" d="100"/>
        </p:scale>
        <p:origin x="-368"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03818410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64473bdec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64473bdec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64473bdece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64473bdec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64473bdece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64473bdece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f73891608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6f73891608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6f73891608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6f73891608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6f73891608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6f73891608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6f73891608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6f73891608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6f73891608_0_1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6f73891608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6f73891608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6f7389160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6f73891608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6f73891608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f73891608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f73891608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6f73891608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6f73891608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6f73891608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6f73891608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6f73891608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6f73891608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6f73891608_0_1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6f7389160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6f73891608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6f73891608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6f73891608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6f73891608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6f73891608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6f73891608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64473bdec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64473bdec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4473bdece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64473bdec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f73891608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f73891608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6f7389160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6f7389160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6f73891608_0_1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6f73891608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6f7389160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6f7389160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6f73891608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6f73891608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f73891608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f73891608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4473bdec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64473bdec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hyperlink" Target="https://oi.uchicago.edu/sites/oi.uchicago.edu/files/uploads/shared/docs/ancient_records_assyria1.pdf" TargetMode="External"/><Relationship Id="rId4" Type="http://schemas.openxmlformats.org/officeDocument/2006/relationships/hyperlink" Target="https://www.britishmuseum.org/research/collection_online/collection_object_details.aspx?assetId=290479&amp;objectId=367012&amp;partId=1" TargetMode="External"/><Relationship Id="rId5"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oi.uchicago.edu/sites/oi.uchicago.edu/files/uploads/shared/docs/oip2.pdf" TargetMode="External"/><Relationship Id="rId4" Type="http://schemas.openxmlformats.org/officeDocument/2006/relationships/hyperlink" Target="https://www.britishmuseum.org/research/collection_online/collection_object_details.aspx?assetId=290479&amp;objectId=367012&amp;partId=1" TargetMode="External"/><Relationship Id="rId5"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oi.uchicago.edu/sites/oi.uchicago.edu/files/uploads/shared/docs/oip2.pdf" TargetMode="External"/><Relationship Id="rId4" Type="http://schemas.openxmlformats.org/officeDocument/2006/relationships/hyperlink" Target="https://www.britishmuseum.org/research/collection_online/collection_object_details.aspx?assetId=290479&amp;objectId=367012&amp;partId=1" TargetMode="External"/><Relationship Id="rId5" Type="http://schemas.openxmlformats.org/officeDocument/2006/relationships/image" Target="../media/image7.jpg"/><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xSua9_WhQFE" TargetMode="External"/><Relationship Id="rId4" Type="http://schemas.openxmlformats.org/officeDocument/2006/relationships/image" Target="../media/image8.jpg"/><Relationship Id="rId5" Type="http://schemas.openxmlformats.org/officeDocument/2006/relationships/image" Target="../media/image2.jpg"/><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www.youtube.com/watch?v=bVFW3wbi9pk" TargetMode="External"/><Relationship Id="rId5" Type="http://schemas.openxmlformats.org/officeDocument/2006/relationships/image" Target="../media/image3.jp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9.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www.youtube.com/watch?v=XzWpa0gcPyo" TargetMode="External"/><Relationship Id="rId5" Type="http://schemas.openxmlformats.org/officeDocument/2006/relationships/image" Target="../media/image10.jpg"/><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1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1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 Id="rId3" Type="http://schemas.openxmlformats.org/officeDocument/2006/relationships/image" Target="../media/image1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image" Target="../media/image1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3"/>
          <p:cNvSpPr/>
          <p:nvPr/>
        </p:nvSpPr>
        <p:spPr>
          <a:xfrm>
            <a:off x="-8950" y="-8950"/>
            <a:ext cx="9153000" cy="5152500"/>
          </a:xfrm>
          <a:prstGeom prst="rect">
            <a:avLst/>
          </a:prstGeom>
          <a:solidFill>
            <a:srgbClr val="434343">
              <a:alpha val="7542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Experiencing God in Exile</a:t>
            </a:r>
            <a:endParaRPr/>
          </a:p>
        </p:txBody>
      </p:sp>
      <p:sp>
        <p:nvSpPr>
          <p:cNvPr id="61" name="Google Shape;61;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2 Kings 17 and 1 Peter</a:t>
            </a:r>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311700" y="4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Further Historical Evidence for the Assyrian Captivity</a:t>
            </a:r>
            <a:endParaRPr/>
          </a:p>
        </p:txBody>
      </p:sp>
      <p:sp>
        <p:nvSpPr>
          <p:cNvPr id="124" name="Google Shape;124;p22"/>
          <p:cNvSpPr txBox="1"/>
          <p:nvPr/>
        </p:nvSpPr>
        <p:spPr>
          <a:xfrm>
            <a:off x="2869669" y="1225775"/>
            <a:ext cx="6166956" cy="37633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US" sz="2800" dirty="0" smtClean="0">
                <a:solidFill>
                  <a:schemeClr val="tx1"/>
                </a:solidFill>
              </a:rPr>
              <a:t>“</a:t>
            </a:r>
            <a:r>
              <a:rPr lang="en" sz="2800" dirty="0" smtClean="0">
                <a:solidFill>
                  <a:schemeClr val="tx1"/>
                </a:solidFill>
              </a:rPr>
              <a:t>Tribute o</a:t>
            </a:r>
            <a:r>
              <a:rPr lang="en-US" sz="2800" dirty="0" smtClean="0">
                <a:solidFill>
                  <a:schemeClr val="tx1"/>
                </a:solidFill>
              </a:rPr>
              <a:t>f</a:t>
            </a:r>
            <a:r>
              <a:rPr lang="en" sz="2800" dirty="0" smtClean="0">
                <a:solidFill>
                  <a:schemeClr val="tx1"/>
                </a:solidFill>
                <a:hlinkClick r:id="rId3"/>
              </a:rPr>
              <a:t>Iaua </a:t>
            </a:r>
            <a:r>
              <a:rPr lang="en" sz="2800" dirty="0">
                <a:solidFill>
                  <a:schemeClr val="tx1"/>
                </a:solidFill>
                <a:hlinkClick r:id="rId3"/>
              </a:rPr>
              <a:t>(Jehu), son of Omri </a:t>
            </a:r>
            <a:r>
              <a:rPr lang="en" sz="2800" i="1" dirty="0">
                <a:solidFill>
                  <a:schemeClr val="tx1"/>
                </a:solidFill>
                <a:hlinkClick r:id="rId3"/>
              </a:rPr>
              <a:t>(mar Hurnri</a:t>
            </a:r>
            <a:r>
              <a:rPr lang="en" sz="2800" i="1" dirty="0">
                <a:solidFill>
                  <a:schemeClr val="tx1"/>
                </a:solidFill>
              </a:rPr>
              <a:t>). </a:t>
            </a:r>
            <a:r>
              <a:rPr lang="en" sz="2800" dirty="0"/>
              <a:t>Silver, gold, a golden bowl, a golden beaker, golden goblets, pitchers of gold, lead, staves for the hand of the king, javelins, I received from him</a:t>
            </a:r>
            <a:r>
              <a:rPr lang="en" sz="2800" dirty="0" smtClean="0"/>
              <a:t>.</a:t>
            </a:r>
            <a:r>
              <a:rPr lang="en-US" sz="2800" dirty="0" smtClean="0"/>
              <a:t>”</a:t>
            </a:r>
            <a:endParaRPr sz="2800" dirty="0">
              <a:latin typeface="Proxima Nova"/>
              <a:ea typeface="Proxima Nova"/>
              <a:cs typeface="Proxima Nova"/>
              <a:sym typeface="Proxima Nova"/>
            </a:endParaRPr>
          </a:p>
        </p:txBody>
      </p:sp>
      <p:pic>
        <p:nvPicPr>
          <p:cNvPr id="125" name="Google Shape;125;p22">
            <a:hlinkClick r:id="rId4"/>
          </p:cNvPr>
          <p:cNvPicPr preferRelativeResize="0"/>
          <p:nvPr/>
        </p:nvPicPr>
        <p:blipFill rotWithShape="1">
          <a:blip r:embed="rId5">
            <a:alphaModFix/>
          </a:blip>
          <a:srcRect l="10766" r="10758"/>
          <a:stretch/>
        </p:blipFill>
        <p:spPr>
          <a:xfrm>
            <a:off x="537125" y="1247888"/>
            <a:ext cx="2251118" cy="3820975"/>
          </a:xfrm>
          <a:prstGeom prst="rect">
            <a:avLst/>
          </a:prstGeom>
          <a:noFill/>
          <a:ln>
            <a:noFill/>
          </a:ln>
        </p:spPr>
      </p:pic>
      <p:sp>
        <p:nvSpPr>
          <p:cNvPr id="126" name="Google Shape;126;p22"/>
          <p:cNvSpPr txBox="1"/>
          <p:nvPr/>
        </p:nvSpPr>
        <p:spPr>
          <a:xfrm>
            <a:off x="411575" y="668775"/>
            <a:ext cx="8420700" cy="46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i="1">
                <a:latin typeface="Proxima Nova"/>
                <a:ea typeface="Proxima Nova"/>
                <a:cs typeface="Proxima Nova"/>
                <a:sym typeface="Proxima Nova"/>
              </a:rPr>
              <a:t>The Black Obelisk </a:t>
            </a:r>
            <a:r>
              <a:rPr lang="en" sz="2400">
                <a:latin typeface="Proxima Nova"/>
                <a:ea typeface="Proxima Nova"/>
                <a:cs typeface="Proxima Nova"/>
                <a:sym typeface="Proxima Nova"/>
              </a:rPr>
              <a:t>discovered in 1845 (c. 825 B.C.)</a:t>
            </a:r>
            <a:endParaRPr sz="2400">
              <a:latin typeface="Proxima Nova"/>
              <a:ea typeface="Proxima Nova"/>
              <a:cs typeface="Proxima Nova"/>
              <a:sym typeface="Proxima Nova"/>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311700" y="4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Further Historical Evidence for the Assyrian Captivity</a:t>
            </a:r>
            <a:endParaRPr/>
          </a:p>
        </p:txBody>
      </p:sp>
      <p:sp>
        <p:nvSpPr>
          <p:cNvPr id="132" name="Google Shape;132;p23"/>
          <p:cNvSpPr txBox="1"/>
          <p:nvPr/>
        </p:nvSpPr>
        <p:spPr>
          <a:xfrm>
            <a:off x="2943625" y="1225775"/>
            <a:ext cx="6093000" cy="38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Proxima Nova"/>
                <a:ea typeface="Proxima Nova"/>
                <a:cs typeface="Proxima Nova"/>
                <a:sym typeface="Proxima Nova"/>
              </a:rPr>
              <a:t>“As for </a:t>
            </a:r>
            <a:r>
              <a:rPr lang="en" sz="2400" u="sng">
                <a:solidFill>
                  <a:schemeClr val="hlink"/>
                </a:solidFill>
                <a:latin typeface="Proxima Nova"/>
                <a:ea typeface="Proxima Nova"/>
                <a:cs typeface="Proxima Nova"/>
                <a:sym typeface="Proxima Nova"/>
                <a:hlinkClick r:id="rId3"/>
              </a:rPr>
              <a:t>Hezekiah, the Jew,</a:t>
            </a:r>
            <a:r>
              <a:rPr lang="en" sz="2400">
                <a:latin typeface="Proxima Nova"/>
                <a:ea typeface="Proxima Nova"/>
                <a:cs typeface="Proxima Nova"/>
                <a:sym typeface="Proxima Nova"/>
              </a:rPr>
              <a:t> who did not submit to my yoke, 46 of his strong cities, as well as the small cities in their neighborhood, which were without number—by levelling with battering rams and by bringing up siege engines, I besieged and took (those cities)” (p. 11).</a:t>
            </a:r>
            <a:endParaRPr sz="2400">
              <a:latin typeface="Proxima Nova"/>
              <a:ea typeface="Proxima Nova"/>
              <a:cs typeface="Proxima Nova"/>
              <a:sym typeface="Proxima Nova"/>
            </a:endParaRPr>
          </a:p>
        </p:txBody>
      </p:sp>
      <p:pic>
        <p:nvPicPr>
          <p:cNvPr id="133" name="Google Shape;133;p23">
            <a:hlinkClick r:id="rId4"/>
          </p:cNvPr>
          <p:cNvPicPr preferRelativeResize="0"/>
          <p:nvPr/>
        </p:nvPicPr>
        <p:blipFill rotWithShape="1">
          <a:blip r:embed="rId5">
            <a:alphaModFix/>
          </a:blip>
          <a:srcRect l="10766" r="10758"/>
          <a:stretch/>
        </p:blipFill>
        <p:spPr>
          <a:xfrm>
            <a:off x="537125" y="1247888"/>
            <a:ext cx="2251118" cy="3820975"/>
          </a:xfrm>
          <a:prstGeom prst="rect">
            <a:avLst/>
          </a:prstGeom>
          <a:noFill/>
          <a:ln>
            <a:noFill/>
          </a:ln>
        </p:spPr>
      </p:pic>
      <p:sp>
        <p:nvSpPr>
          <p:cNvPr id="134" name="Google Shape;134;p23"/>
          <p:cNvSpPr txBox="1"/>
          <p:nvPr/>
        </p:nvSpPr>
        <p:spPr>
          <a:xfrm>
            <a:off x="411575" y="668775"/>
            <a:ext cx="8420700" cy="46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i="1">
                <a:latin typeface="Proxima Nova"/>
                <a:ea typeface="Proxima Nova"/>
                <a:cs typeface="Proxima Nova"/>
                <a:sym typeface="Proxima Nova"/>
              </a:rPr>
              <a:t>The Taylor Prism </a:t>
            </a:r>
            <a:r>
              <a:rPr lang="en" sz="2400">
                <a:latin typeface="Proxima Nova"/>
                <a:ea typeface="Proxima Nova"/>
                <a:cs typeface="Proxima Nova"/>
                <a:sym typeface="Proxima Nova"/>
              </a:rPr>
              <a:t>discovered in 1830 (c. 701–691 B.C.)</a:t>
            </a:r>
            <a:endParaRPr sz="2400">
              <a:latin typeface="Proxima Nova"/>
              <a:ea typeface="Proxima Nova"/>
              <a:cs typeface="Proxima Nova"/>
              <a:sym typeface="Proxima Nova"/>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311700" y="4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Further Historical Evidence for the Assyrian Captivity</a:t>
            </a:r>
            <a:endParaRPr/>
          </a:p>
        </p:txBody>
      </p:sp>
      <p:sp>
        <p:nvSpPr>
          <p:cNvPr id="140" name="Google Shape;140;p24"/>
          <p:cNvSpPr txBox="1"/>
          <p:nvPr/>
        </p:nvSpPr>
        <p:spPr>
          <a:xfrm>
            <a:off x="2943625" y="1225775"/>
            <a:ext cx="6093000" cy="38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Proxima Nova"/>
                <a:ea typeface="Proxima Nova"/>
                <a:cs typeface="Proxima Nova"/>
                <a:sym typeface="Proxima Nova"/>
              </a:rPr>
              <a:t>“200,150 people, great and small, male and female, horses, mules, asses, camels, cattle and sheep, without number, I brought away from them and counted as spoil. Himself, like a caged bird I shut up in Jerusalem, his royal city. Earthworks I threw up against him—the one coming out of the city-gate, I turned back to his misery” </a:t>
            </a:r>
            <a:r>
              <a:rPr lang="en" sz="2400" u="sng">
                <a:solidFill>
                  <a:schemeClr val="hlink"/>
                </a:solidFill>
                <a:latin typeface="Proxima Nova"/>
                <a:ea typeface="Proxima Nova"/>
                <a:cs typeface="Proxima Nova"/>
                <a:sym typeface="Proxima Nova"/>
                <a:hlinkClick r:id="rId3"/>
              </a:rPr>
              <a:t>(p. 11)</a:t>
            </a:r>
            <a:r>
              <a:rPr lang="en" sz="2400">
                <a:latin typeface="Proxima Nova"/>
                <a:ea typeface="Proxima Nova"/>
                <a:cs typeface="Proxima Nova"/>
                <a:sym typeface="Proxima Nova"/>
              </a:rPr>
              <a:t>.</a:t>
            </a:r>
            <a:endParaRPr sz="2400">
              <a:latin typeface="Proxima Nova"/>
              <a:ea typeface="Proxima Nova"/>
              <a:cs typeface="Proxima Nova"/>
              <a:sym typeface="Proxima Nova"/>
            </a:endParaRPr>
          </a:p>
        </p:txBody>
      </p:sp>
      <p:pic>
        <p:nvPicPr>
          <p:cNvPr id="141" name="Google Shape;141;p24">
            <a:hlinkClick r:id="rId4"/>
          </p:cNvPr>
          <p:cNvPicPr preferRelativeResize="0"/>
          <p:nvPr/>
        </p:nvPicPr>
        <p:blipFill rotWithShape="1">
          <a:blip r:embed="rId5">
            <a:alphaModFix/>
          </a:blip>
          <a:srcRect l="10766" r="10758"/>
          <a:stretch/>
        </p:blipFill>
        <p:spPr>
          <a:xfrm>
            <a:off x="537125" y="1247888"/>
            <a:ext cx="2251118" cy="3820975"/>
          </a:xfrm>
          <a:prstGeom prst="rect">
            <a:avLst/>
          </a:prstGeom>
          <a:noFill/>
          <a:ln>
            <a:noFill/>
          </a:ln>
        </p:spPr>
      </p:pic>
      <p:sp>
        <p:nvSpPr>
          <p:cNvPr id="142" name="Google Shape;142;p24"/>
          <p:cNvSpPr txBox="1"/>
          <p:nvPr/>
        </p:nvSpPr>
        <p:spPr>
          <a:xfrm>
            <a:off x="411575" y="668775"/>
            <a:ext cx="8420700" cy="46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i="1">
                <a:latin typeface="Proxima Nova"/>
                <a:ea typeface="Proxima Nova"/>
                <a:cs typeface="Proxima Nova"/>
                <a:sym typeface="Proxima Nova"/>
              </a:rPr>
              <a:t>The Taylor Prism </a:t>
            </a:r>
            <a:r>
              <a:rPr lang="en" sz="2400">
                <a:latin typeface="Proxima Nova"/>
                <a:ea typeface="Proxima Nova"/>
                <a:cs typeface="Proxima Nova"/>
                <a:sym typeface="Proxima Nova"/>
              </a:rPr>
              <a:t>discovered in 1830 (c. 701–691 B.C.)</a:t>
            </a:r>
            <a:endParaRPr sz="2400">
              <a:latin typeface="Proxima Nova"/>
              <a:ea typeface="Proxima Nova"/>
              <a:cs typeface="Proxima Nova"/>
              <a:sym typeface="Proxima Nova"/>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 of 2 Kings 17</a:t>
            </a:r>
            <a:endParaRPr/>
          </a:p>
        </p:txBody>
      </p:sp>
      <p:sp>
        <p:nvSpPr>
          <p:cNvPr id="148" name="Google Shape;148;p25"/>
          <p:cNvSpPr txBox="1">
            <a:spLocks noGrp="1"/>
          </p:cNvSpPr>
          <p:nvPr>
            <p:ph type="body" idx="1"/>
          </p:nvPr>
        </p:nvSpPr>
        <p:spPr>
          <a:xfrm>
            <a:off x="311700" y="1152475"/>
            <a:ext cx="8520600" cy="37236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sz="2800"/>
              <a:t>Hoshea reigned in Israel (vv. 1–5).</a:t>
            </a:r>
            <a:endParaRPr sz="2800"/>
          </a:p>
          <a:p>
            <a:pPr marL="457200" lvl="0" indent="-406400" algn="l" rtl="0">
              <a:spcBef>
                <a:spcPts val="0"/>
              </a:spcBef>
              <a:spcAft>
                <a:spcPts val="0"/>
              </a:spcAft>
              <a:buSzPts val="2800"/>
              <a:buChar char="●"/>
            </a:pPr>
            <a:r>
              <a:rPr lang="en" sz="2800"/>
              <a:t>Assyria captured Samaria and displaced the people (vv. 6).</a:t>
            </a:r>
            <a:endParaRPr sz="2800"/>
          </a:p>
          <a:p>
            <a:pPr marL="457200" lvl="0" indent="-406400" algn="l" rtl="0">
              <a:spcBef>
                <a:spcPts val="0"/>
              </a:spcBef>
              <a:spcAft>
                <a:spcPts val="0"/>
              </a:spcAft>
              <a:buSzPts val="2800"/>
              <a:buChar char="●"/>
            </a:pPr>
            <a:r>
              <a:rPr lang="en" sz="2800"/>
              <a:t>The writer summarized the reasons for Israel’s exile (vv. 7–23).</a:t>
            </a:r>
            <a:endParaRPr sz="2800"/>
          </a:p>
          <a:p>
            <a:pPr marL="457200" lvl="0" indent="-406400" algn="l" rtl="0">
              <a:spcBef>
                <a:spcPts val="0"/>
              </a:spcBef>
              <a:spcAft>
                <a:spcPts val="0"/>
              </a:spcAft>
              <a:buSzPts val="2800"/>
              <a:buChar char="●"/>
            </a:pPr>
            <a:r>
              <a:rPr lang="en" sz="2800"/>
              <a:t>Assyria resettled the northern kingdom with foreign people groups (vv. 24–41).</a:t>
            </a:r>
            <a:endParaRPr sz="280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311700" y="17837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Reasons for Israel’s Exile</a:t>
            </a:r>
            <a:endParaRPr dirty="0"/>
          </a:p>
        </p:txBody>
      </p:sp>
      <p:sp>
        <p:nvSpPr>
          <p:cNvPr id="154" name="Google Shape;154;p26"/>
          <p:cNvSpPr txBox="1">
            <a:spLocks noGrp="1"/>
          </p:cNvSpPr>
          <p:nvPr>
            <p:ph type="body" idx="1"/>
          </p:nvPr>
        </p:nvSpPr>
        <p:spPr>
          <a:xfrm>
            <a:off x="318716" y="913896"/>
            <a:ext cx="3999900" cy="38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Sinned against God, who saved them out of Egypt.</a:t>
            </a:r>
            <a:endParaRPr sz="2400" dirty="0"/>
          </a:p>
          <a:p>
            <a:pPr marL="0" lvl="0" indent="0" algn="l" rtl="0">
              <a:spcBef>
                <a:spcPts val="1600"/>
              </a:spcBef>
              <a:spcAft>
                <a:spcPts val="0"/>
              </a:spcAft>
              <a:buNone/>
            </a:pPr>
            <a:r>
              <a:rPr lang="en" sz="2400" dirty="0"/>
              <a:t>Feared other gods.</a:t>
            </a:r>
            <a:endParaRPr sz="2400" dirty="0"/>
          </a:p>
          <a:p>
            <a:pPr marL="0" lvl="0" indent="0" algn="l" rtl="0">
              <a:spcBef>
                <a:spcPts val="1600"/>
              </a:spcBef>
              <a:spcAft>
                <a:spcPts val="0"/>
              </a:spcAft>
              <a:buNone/>
            </a:pPr>
            <a:r>
              <a:rPr lang="en" sz="2400" dirty="0"/>
              <a:t>Walked in customs of other nations.</a:t>
            </a:r>
            <a:endParaRPr sz="2400" dirty="0"/>
          </a:p>
          <a:p>
            <a:pPr marL="0" lvl="0" indent="0" algn="l" rtl="0">
              <a:spcBef>
                <a:spcPts val="1600"/>
              </a:spcBef>
              <a:spcAft>
                <a:spcPts val="1600"/>
              </a:spcAft>
              <a:buNone/>
            </a:pPr>
            <a:r>
              <a:rPr lang="en" sz="2400" dirty="0"/>
              <a:t>Followed example of idolatrous Israelite kings.</a:t>
            </a:r>
            <a:endParaRPr sz="2400" dirty="0"/>
          </a:p>
        </p:txBody>
      </p:sp>
      <p:sp>
        <p:nvSpPr>
          <p:cNvPr id="155" name="Google Shape;155;p26"/>
          <p:cNvSpPr txBox="1">
            <a:spLocks noGrp="1"/>
          </p:cNvSpPr>
          <p:nvPr>
            <p:ph type="body" idx="2"/>
          </p:nvPr>
        </p:nvSpPr>
        <p:spPr>
          <a:xfrm>
            <a:off x="4825384" y="913895"/>
            <a:ext cx="3999900" cy="38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Led secret lives.</a:t>
            </a:r>
            <a:endParaRPr sz="2400" dirty="0"/>
          </a:p>
          <a:p>
            <a:pPr marL="0" lvl="0" indent="0" algn="l" rtl="0">
              <a:spcBef>
                <a:spcPts val="1600"/>
              </a:spcBef>
              <a:spcAft>
                <a:spcPts val="0"/>
              </a:spcAft>
              <a:buNone/>
            </a:pPr>
            <a:r>
              <a:rPr lang="en" sz="2400" dirty="0"/>
              <a:t>Built false worship places.</a:t>
            </a:r>
            <a:endParaRPr sz="2400" dirty="0"/>
          </a:p>
          <a:p>
            <a:pPr marL="0" lvl="0" indent="0" algn="l" rtl="0">
              <a:spcBef>
                <a:spcPts val="1600"/>
              </a:spcBef>
              <a:spcAft>
                <a:spcPts val="0"/>
              </a:spcAft>
              <a:buNone/>
            </a:pPr>
            <a:r>
              <a:rPr lang="en" sz="2400" dirty="0"/>
              <a:t>Made offerings to false gods.</a:t>
            </a:r>
            <a:endParaRPr sz="2400" dirty="0"/>
          </a:p>
          <a:p>
            <a:pPr marL="0" lvl="0" indent="0" algn="l" rtl="0">
              <a:spcBef>
                <a:spcPts val="1600"/>
              </a:spcBef>
              <a:spcAft>
                <a:spcPts val="1600"/>
              </a:spcAft>
              <a:buNone/>
            </a:pPr>
            <a:r>
              <a:rPr lang="en" sz="2400" dirty="0"/>
              <a:t>Did wicked things to serve idols.</a:t>
            </a:r>
            <a:endParaRPr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type="title"/>
          </p:nvPr>
        </p:nvSpPr>
        <p:spPr>
          <a:xfrm>
            <a:off x="304684" y="136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Reasons for Israel’s Exile</a:t>
            </a:r>
            <a:endParaRPr dirty="0"/>
          </a:p>
        </p:txBody>
      </p:sp>
      <p:sp>
        <p:nvSpPr>
          <p:cNvPr id="161" name="Google Shape;161;p27"/>
          <p:cNvSpPr txBox="1">
            <a:spLocks noGrp="1"/>
          </p:cNvSpPr>
          <p:nvPr>
            <p:ph type="body" idx="1"/>
          </p:nvPr>
        </p:nvSpPr>
        <p:spPr>
          <a:xfrm>
            <a:off x="311700" y="816644"/>
            <a:ext cx="42603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Despised God’s statutes, covenant, and warnings.</a:t>
            </a:r>
            <a:endParaRPr sz="2400" dirty="0"/>
          </a:p>
          <a:p>
            <a:pPr marL="0" lvl="0" indent="0" algn="l" rtl="0">
              <a:spcBef>
                <a:spcPts val="1600"/>
              </a:spcBef>
              <a:spcAft>
                <a:spcPts val="0"/>
              </a:spcAft>
              <a:buNone/>
            </a:pPr>
            <a:r>
              <a:rPr lang="en" sz="2400" dirty="0"/>
              <a:t>Went after false idols and became false themselves.</a:t>
            </a:r>
            <a:endParaRPr sz="2400" dirty="0"/>
          </a:p>
          <a:p>
            <a:pPr marL="0" lvl="0" indent="0" algn="l" rtl="0">
              <a:spcBef>
                <a:spcPts val="1600"/>
              </a:spcBef>
              <a:spcAft>
                <a:spcPts val="0"/>
              </a:spcAft>
              <a:buNone/>
            </a:pPr>
            <a:r>
              <a:rPr lang="en" sz="2400" dirty="0"/>
              <a:t>Followed nations instead of the Lord.</a:t>
            </a:r>
            <a:endParaRPr sz="2400" dirty="0"/>
          </a:p>
          <a:p>
            <a:pPr marL="0" lvl="0" indent="0" algn="l" rtl="0">
              <a:spcBef>
                <a:spcPts val="1600"/>
              </a:spcBef>
              <a:spcAft>
                <a:spcPts val="0"/>
              </a:spcAft>
              <a:buNone/>
            </a:pPr>
            <a:r>
              <a:rPr lang="en" sz="2400" dirty="0"/>
              <a:t>Abandoned the Lord’s commandments.</a:t>
            </a:r>
            <a:endParaRPr sz="2400" dirty="0"/>
          </a:p>
          <a:p>
            <a:pPr marL="0" lvl="0" indent="0" algn="l" rtl="0">
              <a:spcBef>
                <a:spcPts val="1600"/>
              </a:spcBef>
              <a:spcAft>
                <a:spcPts val="1600"/>
              </a:spcAft>
              <a:buNone/>
            </a:pPr>
            <a:endParaRPr sz="2400" dirty="0"/>
          </a:p>
        </p:txBody>
      </p:sp>
      <p:sp>
        <p:nvSpPr>
          <p:cNvPr id="162" name="Google Shape;162;p27"/>
          <p:cNvSpPr txBox="1">
            <a:spLocks noGrp="1"/>
          </p:cNvSpPr>
          <p:nvPr>
            <p:ph type="body" idx="2"/>
          </p:nvPr>
        </p:nvSpPr>
        <p:spPr>
          <a:xfrm>
            <a:off x="4804335" y="816644"/>
            <a:ext cx="41595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Made metal images of two calves.</a:t>
            </a:r>
            <a:endParaRPr sz="2400" dirty="0"/>
          </a:p>
          <a:p>
            <a:pPr marL="0" lvl="0" indent="0" algn="l" rtl="0">
              <a:spcBef>
                <a:spcPts val="1600"/>
              </a:spcBef>
              <a:spcAft>
                <a:spcPts val="0"/>
              </a:spcAft>
              <a:buNone/>
            </a:pPr>
            <a:r>
              <a:rPr lang="en" sz="2400" dirty="0"/>
              <a:t>Worshiped and served Asherah and Baal.</a:t>
            </a:r>
            <a:endParaRPr sz="2400" dirty="0"/>
          </a:p>
          <a:p>
            <a:pPr marL="0" lvl="0" indent="0" algn="l" rtl="0">
              <a:spcBef>
                <a:spcPts val="1600"/>
              </a:spcBef>
              <a:spcAft>
                <a:spcPts val="0"/>
              </a:spcAft>
              <a:buNone/>
            </a:pPr>
            <a:r>
              <a:rPr lang="en" sz="2400" dirty="0"/>
              <a:t>Burned their sons and daughters as offerings.</a:t>
            </a:r>
            <a:endParaRPr sz="2400" dirty="0"/>
          </a:p>
          <a:p>
            <a:pPr marL="0" lvl="0" indent="0" algn="l" rtl="0">
              <a:spcBef>
                <a:spcPts val="1600"/>
              </a:spcBef>
              <a:spcAft>
                <a:spcPts val="1600"/>
              </a:spcAft>
              <a:buNone/>
            </a:pPr>
            <a:r>
              <a:rPr lang="en" sz="2400" dirty="0"/>
              <a:t>Practiced divination and sold themselves to do evil.</a:t>
            </a:r>
            <a:endParaRPr sz="2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Outline of 2 Kings 17</a:t>
            </a:r>
            <a:endParaRPr/>
          </a:p>
        </p:txBody>
      </p:sp>
      <p:sp>
        <p:nvSpPr>
          <p:cNvPr id="168" name="Google Shape;168;p28"/>
          <p:cNvSpPr txBox="1">
            <a:spLocks noGrp="1"/>
          </p:cNvSpPr>
          <p:nvPr>
            <p:ph type="body" idx="1"/>
          </p:nvPr>
        </p:nvSpPr>
        <p:spPr>
          <a:xfrm>
            <a:off x="311700" y="1152475"/>
            <a:ext cx="8520600" cy="37236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sz="2800"/>
              <a:t>Hoshea reigned in Israel (vv. 1–5).</a:t>
            </a:r>
            <a:endParaRPr sz="2800"/>
          </a:p>
          <a:p>
            <a:pPr marL="457200" lvl="0" indent="-406400" algn="l" rtl="0">
              <a:spcBef>
                <a:spcPts val="0"/>
              </a:spcBef>
              <a:spcAft>
                <a:spcPts val="0"/>
              </a:spcAft>
              <a:buSzPts val="2800"/>
              <a:buChar char="●"/>
            </a:pPr>
            <a:r>
              <a:rPr lang="en" sz="2800"/>
              <a:t>Assyria captured Samaria and displaced the people (vv. 6).</a:t>
            </a:r>
            <a:endParaRPr sz="2800"/>
          </a:p>
          <a:p>
            <a:pPr marL="457200" lvl="0" indent="-406400" algn="l" rtl="0">
              <a:spcBef>
                <a:spcPts val="0"/>
              </a:spcBef>
              <a:spcAft>
                <a:spcPts val="0"/>
              </a:spcAft>
              <a:buSzPts val="2800"/>
              <a:buChar char="●"/>
            </a:pPr>
            <a:r>
              <a:rPr lang="en" sz="2800"/>
              <a:t>The writer summarized the reasons for Israel’s exile (vv. 7–23).</a:t>
            </a:r>
            <a:endParaRPr sz="2800"/>
          </a:p>
          <a:p>
            <a:pPr marL="457200" lvl="0" indent="-406400" algn="l" rtl="0">
              <a:spcBef>
                <a:spcPts val="0"/>
              </a:spcBef>
              <a:spcAft>
                <a:spcPts val="0"/>
              </a:spcAft>
              <a:buSzPts val="2800"/>
              <a:buChar char="●"/>
            </a:pPr>
            <a:r>
              <a:rPr lang="en" sz="2800"/>
              <a:t>Assyria resettled the northern kingdom with foreign people groups (vv. 24–41).</a:t>
            </a:r>
            <a:endParaRPr sz="280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9"/>
          <p:cNvSpPr txBox="1">
            <a:spLocks noGrp="1"/>
          </p:cNvSpPr>
          <p:nvPr>
            <p:ph type="title"/>
          </p:nvPr>
        </p:nvSpPr>
        <p:spPr>
          <a:xfrm>
            <a:off x="311700" y="991475"/>
            <a:ext cx="8520600" cy="1917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Therefore, the Lord was very angry with Israel, and removed them out of his sight. None was left but the tribe of Judah.</a:t>
            </a:r>
            <a:endParaRPr sz="4800"/>
          </a:p>
        </p:txBody>
      </p:sp>
      <p:sp>
        <p:nvSpPr>
          <p:cNvPr id="174" name="Google Shape;174;p29"/>
          <p:cNvSpPr txBox="1">
            <a:spLocks noGrp="1"/>
          </p:cNvSpPr>
          <p:nvPr>
            <p:ph type="body" idx="1"/>
          </p:nvPr>
        </p:nvSpPr>
        <p:spPr>
          <a:xfrm>
            <a:off x="311700" y="4084500"/>
            <a:ext cx="8520600" cy="901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a:t>2 Kings 17:18</a:t>
            </a:r>
            <a:endParaRPr sz="240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3394150" y="293050"/>
            <a:ext cx="543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The Bible Pattern of Exile</a:t>
            </a:r>
            <a:endParaRPr sz="3000"/>
          </a:p>
        </p:txBody>
      </p:sp>
      <p:pic>
        <p:nvPicPr>
          <p:cNvPr id="180" name="Google Shape;180;p30" descr="Exile is one of the core, yet often overlooked, themes underlying the entire Biblical storyline. In this video, we'll see how Israel's exile to Babylon is a picture of all humanity's exile from Eden. As you might guess, Jesus is the one to open the way back home.&#10;&#10;#Exile #TheBibleProject #BibleVideo" title="Exile">
            <a:hlinkClick r:id="rId3"/>
          </p:cNvPr>
          <p:cNvPicPr preferRelativeResize="0"/>
          <p:nvPr/>
        </p:nvPicPr>
        <p:blipFill>
          <a:blip r:embed="rId4">
            <a:alphaModFix/>
          </a:blip>
          <a:stretch>
            <a:fillRect/>
          </a:stretch>
        </p:blipFill>
        <p:spPr>
          <a:xfrm>
            <a:off x="3652338" y="1094125"/>
            <a:ext cx="5179925" cy="3884950"/>
          </a:xfrm>
          <a:prstGeom prst="rect">
            <a:avLst/>
          </a:prstGeom>
          <a:noFill/>
          <a:ln>
            <a:noFill/>
          </a:ln>
        </p:spPr>
      </p:pic>
      <p:pic>
        <p:nvPicPr>
          <p:cNvPr id="181" name="Google Shape;181;p30"/>
          <p:cNvPicPr preferRelativeResize="0"/>
          <p:nvPr/>
        </p:nvPicPr>
        <p:blipFill>
          <a:blip r:embed="rId5">
            <a:alphaModFix/>
          </a:blip>
          <a:stretch>
            <a:fillRect/>
          </a:stretch>
        </p:blipFill>
        <p:spPr>
          <a:xfrm>
            <a:off x="60425" y="55469"/>
            <a:ext cx="3333720" cy="141445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311700" y="255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Timeless Truth from 2 Kings 17</a:t>
            </a:r>
            <a:endParaRPr sz="3600"/>
          </a:p>
        </p:txBody>
      </p:sp>
      <p:sp>
        <p:nvSpPr>
          <p:cNvPr id="187" name="Google Shape;187;p31"/>
          <p:cNvSpPr txBox="1">
            <a:spLocks noGrp="1"/>
          </p:cNvSpPr>
          <p:nvPr>
            <p:ph type="body" idx="1"/>
          </p:nvPr>
        </p:nvSpPr>
        <p:spPr>
          <a:xfrm>
            <a:off x="311700" y="1152475"/>
            <a:ext cx="4184400" cy="38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Sin against God always leads to an exilic experience.</a:t>
            </a:r>
            <a:endParaRPr sz="2800"/>
          </a:p>
          <a:p>
            <a:pPr marL="457200" lvl="0" indent="-406400" algn="l" rtl="0">
              <a:spcBef>
                <a:spcPts val="1600"/>
              </a:spcBef>
              <a:spcAft>
                <a:spcPts val="0"/>
              </a:spcAft>
              <a:buSzPts val="2800"/>
              <a:buAutoNum type="arabicPeriod"/>
            </a:pPr>
            <a:r>
              <a:rPr lang="en" sz="2800"/>
              <a:t>Distance</a:t>
            </a:r>
            <a:endParaRPr sz="2800"/>
          </a:p>
          <a:p>
            <a:pPr marL="457200" lvl="0" indent="-406400" algn="l" rtl="0">
              <a:spcBef>
                <a:spcPts val="0"/>
              </a:spcBef>
              <a:spcAft>
                <a:spcPts val="0"/>
              </a:spcAft>
              <a:buSzPts val="2800"/>
              <a:buAutoNum type="arabicPeriod"/>
            </a:pPr>
            <a:r>
              <a:rPr lang="en" sz="2800"/>
              <a:t>Oppression</a:t>
            </a:r>
            <a:endParaRPr sz="2800"/>
          </a:p>
          <a:p>
            <a:pPr marL="457200" lvl="0" indent="-406400" algn="l" rtl="0">
              <a:spcBef>
                <a:spcPts val="0"/>
              </a:spcBef>
              <a:spcAft>
                <a:spcPts val="0"/>
              </a:spcAft>
              <a:buSzPts val="2800"/>
              <a:buAutoNum type="arabicPeriod"/>
            </a:pPr>
            <a:r>
              <a:rPr lang="en" sz="2800"/>
              <a:t>Temptation</a:t>
            </a:r>
            <a:endParaRPr sz="2800"/>
          </a:p>
        </p:txBody>
      </p:sp>
      <p:pic>
        <p:nvPicPr>
          <p:cNvPr id="188" name="Google Shape;188;p31"/>
          <p:cNvPicPr preferRelativeResize="0"/>
          <p:nvPr/>
        </p:nvPicPr>
        <p:blipFill>
          <a:blip r:embed="rId3">
            <a:alphaModFix/>
          </a:blip>
          <a:stretch>
            <a:fillRect/>
          </a:stretch>
        </p:blipFill>
        <p:spPr>
          <a:xfrm>
            <a:off x="4572000" y="1220469"/>
            <a:ext cx="4260300" cy="3280431"/>
          </a:xfrm>
          <a:prstGeom prst="rect">
            <a:avLst/>
          </a:prstGeom>
          <a:noFill/>
          <a:ln>
            <a:noFill/>
          </a:ln>
        </p:spPr>
      </p:pic>
      <p:sp>
        <p:nvSpPr>
          <p:cNvPr id="5" name="Rectangle 4"/>
          <p:cNvSpPr/>
          <p:nvPr/>
        </p:nvSpPr>
        <p:spPr>
          <a:xfrm>
            <a:off x="4560599" y="1178865"/>
            <a:ext cx="4286962" cy="3368185"/>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394150" y="293050"/>
            <a:ext cx="543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The Bible Pattern of Exile</a:t>
            </a:r>
            <a:endParaRPr sz="3000"/>
          </a:p>
        </p:txBody>
      </p:sp>
      <p:pic>
        <p:nvPicPr>
          <p:cNvPr id="67" name="Google Shape;67;p14"/>
          <p:cNvPicPr preferRelativeResize="0"/>
          <p:nvPr/>
        </p:nvPicPr>
        <p:blipFill>
          <a:blip r:embed="rId3">
            <a:alphaModFix/>
          </a:blip>
          <a:stretch>
            <a:fillRect/>
          </a:stretch>
        </p:blipFill>
        <p:spPr>
          <a:xfrm>
            <a:off x="60425" y="55469"/>
            <a:ext cx="3333720" cy="1414450"/>
          </a:xfrm>
          <a:prstGeom prst="rect">
            <a:avLst/>
          </a:prstGeom>
          <a:noFill/>
          <a:ln>
            <a:noFill/>
          </a:ln>
        </p:spPr>
      </p:pic>
      <p:pic>
        <p:nvPicPr>
          <p:cNvPr id="68" name="Google Shape;68;p14" descr="Watch our overview video on the books of 1-2 Kings, which breaks down the literary design of the book and its flow of thought. In Kings, David’s son Solomon leads Israel to greatness, only to fail and lead Israel to a civil war and ultimately towards destruction and exile.&#10;&#10;#Kings #TheBibleProject #BibleVideo" title="Overview: 1-2 Kings">
            <a:hlinkClick r:id="rId4"/>
          </p:cNvPr>
          <p:cNvPicPr preferRelativeResize="0"/>
          <p:nvPr/>
        </p:nvPicPr>
        <p:blipFill>
          <a:blip r:embed="rId5">
            <a:alphaModFix/>
          </a:blip>
          <a:stretch>
            <a:fillRect/>
          </a:stretch>
        </p:blipFill>
        <p:spPr>
          <a:xfrm>
            <a:off x="3546575" y="1039751"/>
            <a:ext cx="5285675" cy="3964256"/>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2"/>
        <p:cNvGrpSpPr/>
        <p:nvPr/>
      </p:nvGrpSpPr>
      <p:grpSpPr>
        <a:xfrm>
          <a:off x="0" y="0"/>
          <a:ext cx="0" cy="0"/>
          <a:chOff x="0" y="0"/>
          <a:chExt cx="0" cy="0"/>
        </a:xfrm>
      </p:grpSpPr>
      <p:sp>
        <p:nvSpPr>
          <p:cNvPr id="193" name="Google Shape;193;p32"/>
          <p:cNvSpPr/>
          <p:nvPr/>
        </p:nvSpPr>
        <p:spPr>
          <a:xfrm>
            <a:off x="0" y="0"/>
            <a:ext cx="9144000" cy="5143500"/>
          </a:xfrm>
          <a:prstGeom prst="rect">
            <a:avLst/>
          </a:prstGeom>
          <a:solidFill>
            <a:srgbClr val="660000">
              <a:alpha val="6704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2"/>
          <p:cNvSpPr txBox="1">
            <a:spLocks noGrp="1"/>
          </p:cNvSpPr>
          <p:nvPr>
            <p:ph type="title"/>
          </p:nvPr>
        </p:nvSpPr>
        <p:spPr>
          <a:xfrm>
            <a:off x="205775" y="122925"/>
            <a:ext cx="8626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Christ-centered Timeless Truth</a:t>
            </a:r>
            <a:endParaRPr>
              <a:solidFill>
                <a:srgbClr val="FFFFFF"/>
              </a:solidFill>
            </a:endParaRPr>
          </a:p>
        </p:txBody>
      </p:sp>
      <p:sp>
        <p:nvSpPr>
          <p:cNvPr id="195" name="Google Shape;195;p32"/>
          <p:cNvSpPr txBox="1">
            <a:spLocks noGrp="1"/>
          </p:cNvSpPr>
          <p:nvPr>
            <p:ph type="body" idx="1"/>
          </p:nvPr>
        </p:nvSpPr>
        <p:spPr>
          <a:xfrm>
            <a:off x="205775" y="733675"/>
            <a:ext cx="8786100" cy="4232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a:solidFill>
                  <a:srgbClr val="FFFFFF"/>
                </a:solidFill>
              </a:rPr>
              <a:t>Jesus became an exile—literally and symbolically.</a:t>
            </a:r>
            <a:endParaRPr sz="2800">
              <a:solidFill>
                <a:srgbClr val="FFFFFF"/>
              </a:solidFill>
            </a:endParaRPr>
          </a:p>
          <a:p>
            <a:pPr marL="0" lvl="0" indent="0" algn="ctr" rtl="0">
              <a:spcBef>
                <a:spcPts val="1600"/>
              </a:spcBef>
              <a:spcAft>
                <a:spcPts val="1600"/>
              </a:spcAft>
              <a:buNone/>
            </a:pPr>
            <a:r>
              <a:rPr lang="en" sz="2800">
                <a:solidFill>
                  <a:srgbClr val="FFFFFF"/>
                </a:solidFill>
              </a:rPr>
              <a:t>Jesus accepted distance, oppression, and temptation by entering into our exile from God, paying for our sin debt to God, so that we may experience God’s presence during our exilic sojourn and one day make it home to him through Christ. Because of him, we are no longer exiled from God, but we are exiles in the world.</a:t>
            </a:r>
            <a:endParaRPr sz="28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311700" y="179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Timeless Truth from Jeremiah 29:7</a:t>
            </a:r>
            <a:endParaRPr/>
          </a:p>
        </p:txBody>
      </p:sp>
      <p:sp>
        <p:nvSpPr>
          <p:cNvPr id="201" name="Google Shape;201;p33"/>
          <p:cNvSpPr txBox="1">
            <a:spLocks noGrp="1"/>
          </p:cNvSpPr>
          <p:nvPr>
            <p:ph type="body" idx="1"/>
          </p:nvPr>
        </p:nvSpPr>
        <p:spPr>
          <a:xfrm>
            <a:off x="311700" y="751775"/>
            <a:ext cx="4171500" cy="428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Exilic experiences can be transformed to fit God’s overall plan and glory. </a:t>
            </a:r>
            <a:endParaRPr sz="2400"/>
          </a:p>
          <a:p>
            <a:pPr marL="457200" lvl="0" indent="-381000" algn="l" rtl="0">
              <a:spcBef>
                <a:spcPts val="1600"/>
              </a:spcBef>
              <a:spcAft>
                <a:spcPts val="0"/>
              </a:spcAft>
              <a:buSzPts val="2400"/>
              <a:buAutoNum type="arabicPeriod"/>
            </a:pPr>
            <a:r>
              <a:rPr lang="en" sz="2400"/>
              <a:t>Distance Transformed into Mission</a:t>
            </a:r>
            <a:endParaRPr sz="2400"/>
          </a:p>
          <a:p>
            <a:pPr marL="457200" lvl="0" indent="-381000" algn="l" rtl="0">
              <a:spcBef>
                <a:spcPts val="0"/>
              </a:spcBef>
              <a:spcAft>
                <a:spcPts val="0"/>
              </a:spcAft>
              <a:buSzPts val="2400"/>
              <a:buAutoNum type="arabicPeriod"/>
            </a:pPr>
            <a:r>
              <a:rPr lang="en" sz="2400"/>
              <a:t>Oppression Transformed into Endurance</a:t>
            </a:r>
            <a:endParaRPr sz="2400"/>
          </a:p>
          <a:p>
            <a:pPr marL="457200" lvl="0" indent="-381000" algn="l" rtl="0">
              <a:spcBef>
                <a:spcPts val="0"/>
              </a:spcBef>
              <a:spcAft>
                <a:spcPts val="0"/>
              </a:spcAft>
              <a:buSzPts val="2400"/>
              <a:buAutoNum type="arabicPeriod"/>
            </a:pPr>
            <a:r>
              <a:rPr lang="en" sz="2400"/>
              <a:t>Temptation Transformed into Loyalty</a:t>
            </a:r>
            <a:endParaRPr sz="2400"/>
          </a:p>
        </p:txBody>
      </p:sp>
      <p:pic>
        <p:nvPicPr>
          <p:cNvPr id="202" name="Google Shape;202;p33"/>
          <p:cNvPicPr preferRelativeResize="0"/>
          <p:nvPr/>
        </p:nvPicPr>
        <p:blipFill rotWithShape="1">
          <a:blip r:embed="rId3">
            <a:alphaModFix/>
          </a:blip>
          <a:srcRect l="219" r="209"/>
          <a:stretch/>
        </p:blipFill>
        <p:spPr>
          <a:xfrm>
            <a:off x="4572000" y="1220469"/>
            <a:ext cx="4260300" cy="3280431"/>
          </a:xfrm>
          <a:prstGeom prst="rect">
            <a:avLst/>
          </a:prstGeom>
          <a:noFill/>
          <a:ln>
            <a:noFill/>
          </a:ln>
        </p:spPr>
      </p:pic>
      <p:sp>
        <p:nvSpPr>
          <p:cNvPr id="5" name="Rectangle 4"/>
          <p:cNvSpPr/>
          <p:nvPr/>
        </p:nvSpPr>
        <p:spPr>
          <a:xfrm>
            <a:off x="4560599" y="1178865"/>
            <a:ext cx="4286962" cy="3368185"/>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4"/>
          <p:cNvSpPr txBox="1">
            <a:spLocks noGrp="1"/>
          </p:cNvSpPr>
          <p:nvPr>
            <p:ph type="title"/>
          </p:nvPr>
        </p:nvSpPr>
        <p:spPr>
          <a:xfrm>
            <a:off x="147343" y="445025"/>
            <a:ext cx="888264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Do We Fail to Actively Remember the Cross? If so . . .</a:t>
            </a:r>
            <a:endParaRPr dirty="0"/>
          </a:p>
        </p:txBody>
      </p:sp>
      <p:sp>
        <p:nvSpPr>
          <p:cNvPr id="208" name="Google Shape;208;p34"/>
          <p:cNvSpPr txBox="1">
            <a:spLocks noGrp="1"/>
          </p:cNvSpPr>
          <p:nvPr>
            <p:ph type="body" idx="1"/>
          </p:nvPr>
        </p:nvSpPr>
        <p:spPr>
          <a:xfrm>
            <a:off x="311700" y="1152475"/>
            <a:ext cx="8520600" cy="3774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God’s goodness, power, grace, and faithful acts for us</a:t>
            </a:r>
            <a:endParaRPr sz="2400" dirty="0"/>
          </a:p>
          <a:p>
            <a:pPr marL="0" lvl="0" indent="0" algn="ctr" rtl="0">
              <a:spcBef>
                <a:spcPts val="1600"/>
              </a:spcBef>
              <a:spcAft>
                <a:spcPts val="0"/>
              </a:spcAft>
              <a:buNone/>
            </a:pPr>
            <a:endParaRPr sz="2400" dirty="0"/>
          </a:p>
          <a:p>
            <a:pPr marL="457200" lvl="0" indent="0" algn="l" rtl="0">
              <a:spcBef>
                <a:spcPts val="1600"/>
              </a:spcBef>
              <a:spcAft>
                <a:spcPts val="0"/>
              </a:spcAft>
              <a:buNone/>
            </a:pPr>
            <a:r>
              <a:rPr lang="en" sz="2400" b="1" dirty="0"/>
              <a:t>May result in . . .</a:t>
            </a:r>
            <a:r>
              <a:rPr lang="en" sz="2400" dirty="0"/>
              <a:t>		</a:t>
            </a:r>
            <a:r>
              <a:rPr lang="en" sz="2400" b="1" dirty="0" smtClean="0"/>
              <a:t>But </a:t>
            </a:r>
            <a:r>
              <a:rPr lang="en" sz="2400" b="1" dirty="0"/>
              <a:t>should result in . . .</a:t>
            </a:r>
            <a:endParaRPr sz="2400" b="1" dirty="0"/>
          </a:p>
          <a:p>
            <a:pPr marL="457200" lvl="0" indent="0" algn="l" rtl="0">
              <a:spcBef>
                <a:spcPts val="1600"/>
              </a:spcBef>
              <a:spcAft>
                <a:spcPts val="0"/>
              </a:spcAft>
              <a:buNone/>
            </a:pPr>
            <a:r>
              <a:rPr lang="en" sz="2400" dirty="0"/>
              <a:t>Corrupt ethics			</a:t>
            </a:r>
            <a:r>
              <a:rPr lang="en" sz="2400" dirty="0" smtClean="0"/>
              <a:t>Undivided </a:t>
            </a:r>
            <a:r>
              <a:rPr lang="en" sz="2400" dirty="0"/>
              <a:t>allegiance</a:t>
            </a:r>
            <a:endParaRPr sz="2400" dirty="0"/>
          </a:p>
          <a:p>
            <a:pPr marL="457200" lvl="0" indent="0" algn="l" rtl="0">
              <a:spcBef>
                <a:spcPts val="1600"/>
              </a:spcBef>
              <a:spcAft>
                <a:spcPts val="0"/>
              </a:spcAft>
              <a:buNone/>
            </a:pPr>
            <a:r>
              <a:rPr lang="en" sz="2400" dirty="0"/>
              <a:t>Ignoring word of God		</a:t>
            </a:r>
            <a:r>
              <a:rPr lang="en" sz="2400" dirty="0" smtClean="0"/>
              <a:t>Faith</a:t>
            </a:r>
            <a:endParaRPr sz="2400" dirty="0"/>
          </a:p>
          <a:p>
            <a:pPr marL="457200" lvl="0" indent="0" algn="l" rtl="0">
              <a:spcBef>
                <a:spcPts val="1600"/>
              </a:spcBef>
              <a:spcAft>
                <a:spcPts val="0"/>
              </a:spcAft>
              <a:buNone/>
            </a:pPr>
            <a:r>
              <a:rPr lang="en" sz="2400" dirty="0" smtClean="0"/>
              <a:t>Idolatry</a:t>
            </a:r>
            <a:r>
              <a:rPr lang="en" sz="2400" dirty="0"/>
              <a:t>				Pure worship</a:t>
            </a:r>
            <a:endParaRPr sz="2400" dirty="0"/>
          </a:p>
          <a:p>
            <a:pPr marL="0" lvl="0" indent="0" algn="ctr" rtl="0">
              <a:spcBef>
                <a:spcPts val="1600"/>
              </a:spcBef>
              <a:spcAft>
                <a:spcPts val="1600"/>
              </a:spcAft>
              <a:buNone/>
            </a:pPr>
            <a:endParaRPr sz="2400" dirty="0"/>
          </a:p>
        </p:txBody>
      </p:sp>
      <p:cxnSp>
        <p:nvCxnSpPr>
          <p:cNvPr id="209" name="Google Shape;209;p34"/>
          <p:cNvCxnSpPr/>
          <p:nvPr/>
        </p:nvCxnSpPr>
        <p:spPr>
          <a:xfrm flipH="1">
            <a:off x="2558175" y="1760400"/>
            <a:ext cx="1912500" cy="772500"/>
          </a:xfrm>
          <a:prstGeom prst="straightConnector1">
            <a:avLst/>
          </a:prstGeom>
          <a:noFill/>
          <a:ln w="9525" cap="flat" cmpd="sng">
            <a:solidFill>
              <a:schemeClr val="dk2"/>
            </a:solidFill>
            <a:prstDash val="solid"/>
            <a:round/>
            <a:headEnd type="none" w="med" len="med"/>
            <a:tailEnd type="none" w="med" len="med"/>
          </a:ln>
        </p:spPr>
      </p:cxnSp>
      <p:cxnSp>
        <p:nvCxnSpPr>
          <p:cNvPr id="210" name="Google Shape;210;p34"/>
          <p:cNvCxnSpPr/>
          <p:nvPr/>
        </p:nvCxnSpPr>
        <p:spPr>
          <a:xfrm>
            <a:off x="4761975" y="1773075"/>
            <a:ext cx="1684500" cy="7473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title"/>
          </p:nvPr>
        </p:nvSpPr>
        <p:spPr>
          <a:xfrm>
            <a:off x="3394150" y="293050"/>
            <a:ext cx="543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The Bible Pattern of Exile</a:t>
            </a:r>
            <a:endParaRPr sz="3000"/>
          </a:p>
        </p:txBody>
      </p:sp>
      <p:pic>
        <p:nvPicPr>
          <p:cNvPr id="216" name="Google Shape;216;p35"/>
          <p:cNvPicPr preferRelativeResize="0"/>
          <p:nvPr/>
        </p:nvPicPr>
        <p:blipFill>
          <a:blip r:embed="rId3">
            <a:alphaModFix/>
          </a:blip>
          <a:stretch>
            <a:fillRect/>
          </a:stretch>
        </p:blipFill>
        <p:spPr>
          <a:xfrm>
            <a:off x="60425" y="55469"/>
            <a:ext cx="3333720" cy="1414450"/>
          </a:xfrm>
          <a:prstGeom prst="rect">
            <a:avLst/>
          </a:prstGeom>
          <a:noFill/>
          <a:ln>
            <a:noFill/>
          </a:ln>
        </p:spPr>
      </p:pic>
      <p:pic>
        <p:nvPicPr>
          <p:cNvPr id="217" name="Google Shape;217;p35" descr="If followers of Jesus are to give their total allegiance to God’s Kingdom, how should they relate to the governments and power structures of their own day? In this video, we’ll see how the experience of Daniel and his friends in Babylonian exile offers wisdom for navigating this tension. Following Jesus in the 21st century means learning the way of the exile.&#10;&#10;#Exile #TheBibleProject #BibleVideo" title="The Way of the Exile">
            <a:hlinkClick r:id="rId4"/>
          </p:cNvPr>
          <p:cNvPicPr preferRelativeResize="0"/>
          <p:nvPr/>
        </p:nvPicPr>
        <p:blipFill>
          <a:blip r:embed="rId5">
            <a:alphaModFix/>
          </a:blip>
          <a:stretch>
            <a:fillRect/>
          </a:stretch>
        </p:blipFill>
        <p:spPr>
          <a:xfrm>
            <a:off x="3483250" y="938426"/>
            <a:ext cx="5349000" cy="401175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Way of Exile Today: 1 </a:t>
            </a:r>
            <a:r>
              <a:rPr lang="en" dirty="0" smtClean="0"/>
              <a:t>Peter</a:t>
            </a:r>
            <a:r>
              <a:rPr lang="en-US" dirty="0" smtClean="0"/>
              <a:t> tells us the way.</a:t>
            </a:r>
            <a:endParaRPr dirty="0"/>
          </a:p>
        </p:txBody>
      </p:sp>
      <p:sp>
        <p:nvSpPr>
          <p:cNvPr id="223" name="Google Shape;223;p3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Arial"/>
                <a:ea typeface="Arial"/>
                <a:cs typeface="Arial"/>
                <a:sym typeface="Arial"/>
              </a:rPr>
              <a:t>Παροικία — the state of being in a strange locality without citizenship</a:t>
            </a:r>
            <a:endParaRPr sz="2400">
              <a:latin typeface="Arial"/>
              <a:ea typeface="Arial"/>
              <a:cs typeface="Arial"/>
              <a:sym typeface="Arial"/>
            </a:endParaRPr>
          </a:p>
          <a:p>
            <a:pPr marL="0" lvl="0" indent="0" algn="l" rtl="0">
              <a:spcBef>
                <a:spcPts val="1600"/>
              </a:spcBef>
              <a:spcAft>
                <a:spcPts val="1600"/>
              </a:spcAft>
              <a:buNone/>
            </a:pPr>
            <a:r>
              <a:rPr lang="en" sz="2400">
                <a:latin typeface="Arial"/>
                <a:ea typeface="Arial"/>
                <a:cs typeface="Arial"/>
                <a:sym typeface="Arial"/>
              </a:rPr>
              <a:t>Παρεπίδημος — pertaining to staying for a while in a strange or foreign place, sojourning</a:t>
            </a:r>
            <a:endParaRPr sz="2400">
              <a:latin typeface="Arial"/>
              <a:ea typeface="Arial"/>
              <a:cs typeface="Arial"/>
              <a:sym typeface="Arial"/>
            </a:endParaRPr>
          </a:p>
        </p:txBody>
      </p:sp>
      <p:pic>
        <p:nvPicPr>
          <p:cNvPr id="224" name="Google Shape;224;p36"/>
          <p:cNvPicPr preferRelativeResize="0"/>
          <p:nvPr/>
        </p:nvPicPr>
        <p:blipFill rotWithShape="1">
          <a:blip r:embed="rId3">
            <a:alphaModFix/>
          </a:blip>
          <a:srcRect l="36245" r="6058"/>
          <a:stretch/>
        </p:blipFill>
        <p:spPr>
          <a:xfrm>
            <a:off x="4572000" y="1220469"/>
            <a:ext cx="4260298" cy="3280431"/>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The Way of Exile Today: 1 </a:t>
            </a:r>
            <a:r>
              <a:rPr lang="en" sz="3000" dirty="0" smtClean="0"/>
              <a:t>Peter</a:t>
            </a:r>
            <a:r>
              <a:rPr lang="en-US" sz="3000" dirty="0" smtClean="0"/>
              <a:t> tells us the way.</a:t>
            </a:r>
            <a:endParaRPr sz="3000" dirty="0"/>
          </a:p>
        </p:txBody>
      </p:sp>
      <p:sp>
        <p:nvSpPr>
          <p:cNvPr id="230" name="Google Shape;230;p37"/>
          <p:cNvSpPr txBox="1">
            <a:spLocks noGrp="1"/>
          </p:cNvSpPr>
          <p:nvPr>
            <p:ph type="body" idx="1"/>
          </p:nvPr>
        </p:nvSpPr>
        <p:spPr>
          <a:xfrm>
            <a:off x="311700" y="1152475"/>
            <a:ext cx="3999900" cy="3416400"/>
          </a:xfrm>
          <a:prstGeom prst="rect">
            <a:avLst/>
          </a:prstGeom>
        </p:spPr>
        <p:txBody>
          <a:bodyPr spcFirstLastPara="1" wrap="square" lIns="91425" tIns="91425" rIns="91425" bIns="91425" anchor="ctr" anchorCtr="0">
            <a:noAutofit/>
          </a:bodyPr>
          <a:lstStyle/>
          <a:p>
            <a:pPr marL="0" lvl="0" indent="0" algn="ctr" rtl="0">
              <a:spcBef>
                <a:spcPts val="0"/>
              </a:spcBef>
              <a:spcAft>
                <a:spcPts val="1600"/>
              </a:spcAft>
              <a:buNone/>
            </a:pPr>
            <a:r>
              <a:rPr lang="en" sz="2800">
                <a:latin typeface="Arial"/>
                <a:ea typeface="Arial"/>
                <a:cs typeface="Arial"/>
                <a:sym typeface="Arial"/>
              </a:rPr>
              <a:t>Submit to God for a sanctifying sojourn.</a:t>
            </a:r>
            <a:endParaRPr sz="2800">
              <a:latin typeface="Arial"/>
              <a:ea typeface="Arial"/>
              <a:cs typeface="Arial"/>
              <a:sym typeface="Arial"/>
            </a:endParaRPr>
          </a:p>
        </p:txBody>
      </p:sp>
      <p:pic>
        <p:nvPicPr>
          <p:cNvPr id="231" name="Google Shape;231;p37"/>
          <p:cNvPicPr preferRelativeResize="0"/>
          <p:nvPr/>
        </p:nvPicPr>
        <p:blipFill rotWithShape="1">
          <a:blip r:embed="rId3">
            <a:alphaModFix/>
          </a:blip>
          <a:srcRect l="36245" r="6058"/>
          <a:stretch/>
        </p:blipFill>
        <p:spPr>
          <a:xfrm>
            <a:off x="4572000" y="1220469"/>
            <a:ext cx="4260298" cy="3280431"/>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5"/>
        <p:cNvGrpSpPr/>
        <p:nvPr/>
      </p:nvGrpSpPr>
      <p:grpSpPr>
        <a:xfrm>
          <a:off x="0" y="0"/>
          <a:ext cx="0" cy="0"/>
          <a:chOff x="0" y="0"/>
          <a:chExt cx="0" cy="0"/>
        </a:xfrm>
      </p:grpSpPr>
      <p:sp>
        <p:nvSpPr>
          <p:cNvPr id="236" name="Google Shape;236;p38"/>
          <p:cNvSpPr/>
          <p:nvPr/>
        </p:nvSpPr>
        <p:spPr>
          <a:xfrm>
            <a:off x="0" y="0"/>
            <a:ext cx="9144000" cy="5143500"/>
          </a:xfrm>
          <a:prstGeom prst="rect">
            <a:avLst/>
          </a:prstGeom>
          <a:solidFill>
            <a:srgbClr val="45818E">
              <a:alpha val="6648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8"/>
          <p:cNvSpPr txBox="1">
            <a:spLocks noGrp="1"/>
          </p:cNvSpPr>
          <p:nvPr>
            <p:ph type="title"/>
          </p:nvPr>
        </p:nvSpPr>
        <p:spPr>
          <a:xfrm>
            <a:off x="286350" y="71575"/>
            <a:ext cx="8546100" cy="95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5 Ways to Submit to God for a Sanctifying Sojourn </a:t>
            </a:r>
            <a:endParaRPr>
              <a:solidFill>
                <a:srgbClr val="FFFFFF"/>
              </a:solidFill>
            </a:endParaRPr>
          </a:p>
          <a:p>
            <a:pPr marL="0" lvl="0" indent="0" algn="ctr" rtl="0">
              <a:spcBef>
                <a:spcPts val="0"/>
              </a:spcBef>
              <a:spcAft>
                <a:spcPts val="0"/>
              </a:spcAft>
              <a:buNone/>
            </a:pPr>
            <a:r>
              <a:rPr lang="en">
                <a:solidFill>
                  <a:srgbClr val="FFFFFF"/>
                </a:solidFill>
              </a:rPr>
              <a:t>from 1 Peter</a:t>
            </a:r>
            <a:endParaRPr>
              <a:solidFill>
                <a:srgbClr val="FFFFFF"/>
              </a:solidFill>
            </a:endParaRPr>
          </a:p>
        </p:txBody>
      </p:sp>
      <p:sp>
        <p:nvSpPr>
          <p:cNvPr id="238" name="Google Shape;238;p38"/>
          <p:cNvSpPr txBox="1">
            <a:spLocks noGrp="1"/>
          </p:cNvSpPr>
          <p:nvPr>
            <p:ph type="body" idx="1"/>
          </p:nvPr>
        </p:nvSpPr>
        <p:spPr>
          <a:xfrm>
            <a:off x="286350" y="1027450"/>
            <a:ext cx="3999900" cy="3848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FF"/>
              </a:buClr>
              <a:buSzPts val="2400"/>
              <a:buAutoNum type="arabicPeriod"/>
            </a:pPr>
            <a:r>
              <a:rPr lang="en" sz="2400">
                <a:solidFill>
                  <a:srgbClr val="FFFFFF"/>
                </a:solidFill>
              </a:rPr>
              <a:t>Be born again into an exilic experience (1:1, 3, 23; 2:4–10).</a:t>
            </a:r>
            <a:endParaRPr sz="2400">
              <a:solidFill>
                <a:srgbClr val="FFFFFF"/>
              </a:solidFill>
            </a:endParaRPr>
          </a:p>
          <a:p>
            <a:pPr marL="457200" lvl="0" indent="-381000" algn="l" rtl="0">
              <a:spcBef>
                <a:spcPts val="0"/>
              </a:spcBef>
              <a:spcAft>
                <a:spcPts val="0"/>
              </a:spcAft>
              <a:buClr>
                <a:srgbClr val="FFFFFF"/>
              </a:buClr>
              <a:buSzPts val="2400"/>
              <a:buAutoNum type="arabicPeriod"/>
            </a:pPr>
            <a:r>
              <a:rPr lang="en" sz="2400">
                <a:solidFill>
                  <a:srgbClr val="FFFFFF"/>
                </a:solidFill>
              </a:rPr>
              <a:t>Be made holy instead of crusading against culture, resisting the culture wars, or adopting the culture (1:17; 2:1, 11–12).</a:t>
            </a:r>
            <a:endParaRPr sz="2400">
              <a:solidFill>
                <a:srgbClr val="FFFFFF"/>
              </a:solidFill>
            </a:endParaRPr>
          </a:p>
        </p:txBody>
      </p:sp>
      <p:sp>
        <p:nvSpPr>
          <p:cNvPr id="239" name="Google Shape;239;p38"/>
          <p:cNvSpPr txBox="1">
            <a:spLocks noGrp="1"/>
          </p:cNvSpPr>
          <p:nvPr>
            <p:ph type="body" idx="1"/>
          </p:nvPr>
        </p:nvSpPr>
        <p:spPr>
          <a:xfrm>
            <a:off x="4832450" y="1154050"/>
            <a:ext cx="3999900" cy="3848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FF"/>
              </a:buClr>
              <a:buSzPts val="2400"/>
              <a:buAutoNum type="arabicPeriod" startAt="3"/>
            </a:pPr>
            <a:r>
              <a:rPr lang="en" sz="2400">
                <a:solidFill>
                  <a:srgbClr val="FFFFFF"/>
                </a:solidFill>
              </a:rPr>
              <a:t>Accept the call to a submissive life (2:13–3:7).</a:t>
            </a:r>
            <a:endParaRPr sz="2400">
              <a:solidFill>
                <a:srgbClr val="FFFFFF"/>
              </a:solidFill>
            </a:endParaRPr>
          </a:p>
          <a:p>
            <a:pPr marL="457200" lvl="0" indent="-381000" algn="l" rtl="0">
              <a:spcBef>
                <a:spcPts val="0"/>
              </a:spcBef>
              <a:spcAft>
                <a:spcPts val="0"/>
              </a:spcAft>
              <a:buClr>
                <a:srgbClr val="FFFFFF"/>
              </a:buClr>
              <a:buSzPts val="2400"/>
              <a:buAutoNum type="arabicPeriod" startAt="3"/>
            </a:pPr>
            <a:r>
              <a:rPr lang="en" sz="2400">
                <a:solidFill>
                  <a:srgbClr val="FFFFFF"/>
                </a:solidFill>
              </a:rPr>
              <a:t>Suffer for righteousness’ sake (3:8–4:19).</a:t>
            </a:r>
            <a:endParaRPr sz="2400">
              <a:solidFill>
                <a:srgbClr val="FFFFFF"/>
              </a:solidFill>
            </a:endParaRPr>
          </a:p>
          <a:p>
            <a:pPr marL="457200" lvl="0" indent="-381000" algn="l" rtl="0">
              <a:spcBef>
                <a:spcPts val="0"/>
              </a:spcBef>
              <a:spcAft>
                <a:spcPts val="0"/>
              </a:spcAft>
              <a:buClr>
                <a:srgbClr val="FFFFFF"/>
              </a:buClr>
              <a:buSzPts val="2400"/>
              <a:buAutoNum type="arabicPeriod" startAt="3"/>
            </a:pPr>
            <a:r>
              <a:rPr lang="en" sz="2400">
                <a:solidFill>
                  <a:srgbClr val="FFFFFF"/>
                </a:solidFill>
              </a:rPr>
              <a:t>Accept the call to exilic shepherding (5:1–11).</a:t>
            </a:r>
            <a:endParaRPr sz="2400">
              <a:solidFill>
                <a:srgbClr val="FFFFFF"/>
              </a:solidFill>
            </a:endParaRPr>
          </a:p>
          <a:p>
            <a:pPr marL="0" lvl="0" indent="0" algn="l" rtl="0">
              <a:spcBef>
                <a:spcPts val="1600"/>
              </a:spcBef>
              <a:spcAft>
                <a:spcPts val="1600"/>
              </a:spcAft>
              <a:buNone/>
            </a:pPr>
            <a:endParaRPr sz="240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3"/>
        <p:cNvGrpSpPr/>
        <p:nvPr/>
      </p:nvGrpSpPr>
      <p:grpSpPr>
        <a:xfrm>
          <a:off x="0" y="0"/>
          <a:ext cx="0" cy="0"/>
          <a:chOff x="0" y="0"/>
          <a:chExt cx="0" cy="0"/>
        </a:xfrm>
      </p:grpSpPr>
      <p:sp>
        <p:nvSpPr>
          <p:cNvPr id="244" name="Google Shape;244;p39"/>
          <p:cNvSpPr/>
          <p:nvPr/>
        </p:nvSpPr>
        <p:spPr>
          <a:xfrm>
            <a:off x="0" y="0"/>
            <a:ext cx="9144000" cy="5143500"/>
          </a:xfrm>
          <a:prstGeom prst="rect">
            <a:avLst/>
          </a:prstGeom>
          <a:solidFill>
            <a:srgbClr val="45818E">
              <a:alpha val="6648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9"/>
          <p:cNvSpPr txBox="1">
            <a:spLocks noGrp="1"/>
          </p:cNvSpPr>
          <p:nvPr>
            <p:ph type="title"/>
          </p:nvPr>
        </p:nvSpPr>
        <p:spPr>
          <a:xfrm>
            <a:off x="298950" y="78200"/>
            <a:ext cx="85461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Choose to Grow with Others Today at 10:15am</a:t>
            </a:r>
            <a:endParaRPr>
              <a:solidFill>
                <a:srgbClr val="FFFFFF"/>
              </a:solidFill>
            </a:endParaRPr>
          </a:p>
        </p:txBody>
      </p:sp>
      <p:sp>
        <p:nvSpPr>
          <p:cNvPr id="246" name="Google Shape;246;p39"/>
          <p:cNvSpPr txBox="1">
            <a:spLocks noGrp="1"/>
          </p:cNvSpPr>
          <p:nvPr>
            <p:ph type="body" idx="1"/>
          </p:nvPr>
        </p:nvSpPr>
        <p:spPr>
          <a:xfrm>
            <a:off x="706050" y="741425"/>
            <a:ext cx="2585700" cy="326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i="1">
                <a:solidFill>
                  <a:srgbClr val="FFFFFF"/>
                </a:solidFill>
              </a:rPr>
              <a:t>Sermon 2.0</a:t>
            </a:r>
            <a:r>
              <a:rPr lang="en" sz="2400">
                <a:solidFill>
                  <a:srgbClr val="FFFFFF"/>
                </a:solidFill>
              </a:rPr>
              <a:t> </a:t>
            </a:r>
            <a:endParaRPr sz="2400">
              <a:solidFill>
                <a:srgbClr val="FFFFFF"/>
              </a:solidFill>
            </a:endParaRPr>
          </a:p>
          <a:p>
            <a:pPr marL="0" lvl="0" indent="0" algn="l" rtl="0">
              <a:spcBef>
                <a:spcPts val="1600"/>
              </a:spcBef>
              <a:spcAft>
                <a:spcPts val="0"/>
              </a:spcAft>
              <a:buNone/>
            </a:pPr>
            <a:r>
              <a:rPr lang="en" sz="2400">
                <a:solidFill>
                  <a:srgbClr val="FFFFFF"/>
                </a:solidFill>
              </a:rPr>
              <a:t>with Rex Howe</a:t>
            </a:r>
            <a:endParaRPr sz="2400">
              <a:solidFill>
                <a:srgbClr val="FFFFFF"/>
              </a:solidFill>
            </a:endParaRPr>
          </a:p>
          <a:p>
            <a:pPr marL="0" lvl="0" indent="0" algn="l" rtl="0">
              <a:spcBef>
                <a:spcPts val="1600"/>
              </a:spcBef>
              <a:spcAft>
                <a:spcPts val="1600"/>
              </a:spcAft>
              <a:buNone/>
            </a:pPr>
            <a:r>
              <a:rPr lang="en" sz="2400">
                <a:solidFill>
                  <a:srgbClr val="FFFFFF"/>
                </a:solidFill>
              </a:rPr>
              <a:t>Located in the Fellowship Hall</a:t>
            </a:r>
            <a:endParaRPr sz="2400">
              <a:solidFill>
                <a:srgbClr val="FFFFFF"/>
              </a:solidFill>
            </a:endParaRPr>
          </a:p>
        </p:txBody>
      </p:sp>
      <p:sp>
        <p:nvSpPr>
          <p:cNvPr id="247" name="Google Shape;247;p39"/>
          <p:cNvSpPr txBox="1">
            <a:spLocks noGrp="1"/>
          </p:cNvSpPr>
          <p:nvPr>
            <p:ph type="body" idx="1"/>
          </p:nvPr>
        </p:nvSpPr>
        <p:spPr>
          <a:xfrm>
            <a:off x="3291750" y="741425"/>
            <a:ext cx="2585700" cy="317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i="1">
                <a:solidFill>
                  <a:srgbClr val="FFFFFF"/>
                </a:solidFill>
              </a:rPr>
              <a:t>Faith Enduring Through Adversity</a:t>
            </a:r>
            <a:r>
              <a:rPr lang="en" sz="2400">
                <a:solidFill>
                  <a:srgbClr val="FFFFFF"/>
                </a:solidFill>
              </a:rPr>
              <a:t> </a:t>
            </a:r>
            <a:endParaRPr sz="2400">
              <a:solidFill>
                <a:srgbClr val="FFFFFF"/>
              </a:solidFill>
            </a:endParaRPr>
          </a:p>
          <a:p>
            <a:pPr marL="0" lvl="0" indent="0" algn="l" rtl="0">
              <a:spcBef>
                <a:spcPts val="1600"/>
              </a:spcBef>
              <a:spcAft>
                <a:spcPts val="0"/>
              </a:spcAft>
              <a:buNone/>
            </a:pPr>
            <a:r>
              <a:rPr lang="en" sz="2400">
                <a:solidFill>
                  <a:srgbClr val="FFFFFF"/>
                </a:solidFill>
              </a:rPr>
              <a:t>with Paul Zabel</a:t>
            </a:r>
            <a:endParaRPr sz="2400">
              <a:solidFill>
                <a:srgbClr val="FFFFFF"/>
              </a:solidFill>
            </a:endParaRPr>
          </a:p>
          <a:p>
            <a:pPr marL="0" lvl="0" indent="0" algn="l" rtl="0">
              <a:spcBef>
                <a:spcPts val="1600"/>
              </a:spcBef>
              <a:spcAft>
                <a:spcPts val="1600"/>
              </a:spcAft>
              <a:buNone/>
            </a:pPr>
            <a:r>
              <a:rPr lang="en" sz="2400">
                <a:solidFill>
                  <a:srgbClr val="FFFFFF"/>
                </a:solidFill>
              </a:rPr>
              <a:t>Located in the Fellowship Hall</a:t>
            </a:r>
            <a:endParaRPr sz="2400">
              <a:solidFill>
                <a:srgbClr val="FFFFFF"/>
              </a:solidFill>
            </a:endParaRPr>
          </a:p>
        </p:txBody>
      </p:sp>
      <p:sp>
        <p:nvSpPr>
          <p:cNvPr id="248" name="Google Shape;248;p39"/>
          <p:cNvSpPr txBox="1">
            <a:spLocks noGrp="1"/>
          </p:cNvSpPr>
          <p:nvPr>
            <p:ph type="body" idx="1"/>
          </p:nvPr>
        </p:nvSpPr>
        <p:spPr>
          <a:xfrm>
            <a:off x="5877450" y="741425"/>
            <a:ext cx="2967600" cy="326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i="1">
                <a:solidFill>
                  <a:srgbClr val="FFFFFF"/>
                </a:solidFill>
              </a:rPr>
              <a:t>The Tech-Wise Family</a:t>
            </a:r>
            <a:r>
              <a:rPr lang="en" sz="2400">
                <a:solidFill>
                  <a:srgbClr val="FFFFFF"/>
                </a:solidFill>
              </a:rPr>
              <a:t> </a:t>
            </a:r>
            <a:endParaRPr sz="2400">
              <a:solidFill>
                <a:srgbClr val="FFFFFF"/>
              </a:solidFill>
            </a:endParaRPr>
          </a:p>
          <a:p>
            <a:pPr marL="0" lvl="0" indent="0" algn="l" rtl="0">
              <a:spcBef>
                <a:spcPts val="1600"/>
              </a:spcBef>
              <a:spcAft>
                <a:spcPts val="0"/>
              </a:spcAft>
              <a:buNone/>
            </a:pPr>
            <a:r>
              <a:rPr lang="en" sz="2400">
                <a:solidFill>
                  <a:srgbClr val="FFFFFF"/>
                </a:solidFill>
              </a:rPr>
              <a:t>with Pete Meyer</a:t>
            </a:r>
            <a:endParaRPr sz="2400">
              <a:solidFill>
                <a:srgbClr val="FFFFFF"/>
              </a:solidFill>
            </a:endParaRPr>
          </a:p>
          <a:p>
            <a:pPr marL="0" lvl="0" indent="0" algn="l" rtl="0">
              <a:spcBef>
                <a:spcPts val="1600"/>
              </a:spcBef>
              <a:spcAft>
                <a:spcPts val="1600"/>
              </a:spcAft>
              <a:buNone/>
            </a:pPr>
            <a:r>
              <a:rPr lang="en" sz="2400">
                <a:solidFill>
                  <a:srgbClr val="FFFFFF"/>
                </a:solidFill>
              </a:rPr>
              <a:t>Located in the Gymnasium</a:t>
            </a:r>
            <a:endParaRPr sz="2400">
              <a:solidFill>
                <a:srgbClr val="FFFFFF"/>
              </a:solidFill>
            </a:endParaRPr>
          </a:p>
        </p:txBody>
      </p:sp>
      <p:sp>
        <p:nvSpPr>
          <p:cNvPr id="249" name="Google Shape;249;p39"/>
          <p:cNvSpPr txBox="1">
            <a:spLocks noGrp="1"/>
          </p:cNvSpPr>
          <p:nvPr>
            <p:ph type="title"/>
          </p:nvPr>
        </p:nvSpPr>
        <p:spPr>
          <a:xfrm>
            <a:off x="291934" y="3861891"/>
            <a:ext cx="8546100" cy="123248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i="1" dirty="0">
                <a:solidFill>
                  <a:srgbClr val="FFFFFF"/>
                </a:solidFill>
              </a:rPr>
              <a:t>The Gospel Project </a:t>
            </a:r>
            <a:r>
              <a:rPr lang="en" sz="2400" dirty="0">
                <a:solidFill>
                  <a:srgbClr val="FFFFFF"/>
                </a:solidFill>
              </a:rPr>
              <a:t>for Kids begins here; </a:t>
            </a:r>
            <a:endParaRPr sz="2400" dirty="0">
              <a:solidFill>
                <a:srgbClr val="FFFFFF"/>
              </a:solidFill>
            </a:endParaRPr>
          </a:p>
          <a:p>
            <a:pPr marL="0" lvl="0" indent="0" algn="ctr" rtl="0">
              <a:spcBef>
                <a:spcPts val="0"/>
              </a:spcBef>
              <a:spcAft>
                <a:spcPts val="0"/>
              </a:spcAft>
              <a:buNone/>
            </a:pPr>
            <a:r>
              <a:rPr lang="en" sz="2400" dirty="0">
                <a:solidFill>
                  <a:srgbClr val="FFFFFF"/>
                </a:solidFill>
              </a:rPr>
              <a:t>Teen Bible Studies are located in the Youth &amp; Fireside Rooms.</a:t>
            </a:r>
            <a:endParaRPr sz="24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3"/>
        <p:cNvGrpSpPr/>
        <p:nvPr/>
      </p:nvGrpSpPr>
      <p:grpSpPr>
        <a:xfrm>
          <a:off x="0" y="0"/>
          <a:ext cx="0" cy="0"/>
          <a:chOff x="0" y="0"/>
          <a:chExt cx="0" cy="0"/>
        </a:xfrm>
      </p:grpSpPr>
      <p:sp>
        <p:nvSpPr>
          <p:cNvPr id="254" name="Google Shape;254;p40"/>
          <p:cNvSpPr/>
          <p:nvPr/>
        </p:nvSpPr>
        <p:spPr>
          <a:xfrm>
            <a:off x="-8950" y="-8950"/>
            <a:ext cx="9153000" cy="5152500"/>
          </a:xfrm>
          <a:prstGeom prst="rect">
            <a:avLst/>
          </a:prstGeom>
          <a:solidFill>
            <a:srgbClr val="434343">
              <a:alpha val="7542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40"/>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Experiencing God in Exile</a:t>
            </a:r>
            <a:endParaRPr/>
          </a:p>
        </p:txBody>
      </p:sp>
      <p:sp>
        <p:nvSpPr>
          <p:cNvPr id="256" name="Google Shape;256;p40"/>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2 Kings 17 and 1 Peter</a:t>
            </a:r>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113975" y="99400"/>
            <a:ext cx="8819700" cy="71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5 Movements in 1–2 Kings</a:t>
            </a:r>
            <a:endParaRPr sz="3600"/>
          </a:p>
        </p:txBody>
      </p:sp>
      <p:sp>
        <p:nvSpPr>
          <p:cNvPr id="74" name="Google Shape;74;p15"/>
          <p:cNvSpPr txBox="1">
            <a:spLocks noGrp="1"/>
          </p:cNvSpPr>
          <p:nvPr>
            <p:ph type="body" idx="1"/>
          </p:nvPr>
        </p:nvSpPr>
        <p:spPr>
          <a:xfrm>
            <a:off x="113975" y="982386"/>
            <a:ext cx="5190352" cy="406371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Solomon’s Reign (1 K 1–11)</a:t>
            </a:r>
            <a:endParaRPr sz="2400" dirty="0"/>
          </a:p>
          <a:p>
            <a:pPr marL="0" lvl="0" indent="0" algn="l" rtl="0">
              <a:spcBef>
                <a:spcPts val="1600"/>
              </a:spcBef>
              <a:spcAft>
                <a:spcPts val="0"/>
              </a:spcAft>
              <a:buNone/>
            </a:pPr>
            <a:r>
              <a:rPr lang="en" sz="2400" dirty="0"/>
              <a:t>Israel Splits into Two (1 K 12–16)</a:t>
            </a:r>
            <a:endParaRPr sz="2400" dirty="0"/>
          </a:p>
          <a:p>
            <a:pPr marL="0" lvl="0" indent="0" algn="l" rtl="0">
              <a:spcBef>
                <a:spcPts val="1600"/>
              </a:spcBef>
              <a:spcAft>
                <a:spcPts val="0"/>
              </a:spcAft>
              <a:buNone/>
            </a:pPr>
            <a:r>
              <a:rPr lang="en" sz="2400" dirty="0"/>
              <a:t>Israel’s Kings vs. Prophets (1 K 17–2 K 8)</a:t>
            </a:r>
            <a:endParaRPr sz="2400" dirty="0"/>
          </a:p>
          <a:p>
            <a:pPr marL="0" lvl="0" indent="0" algn="l" rtl="0">
              <a:spcBef>
                <a:spcPts val="1600"/>
              </a:spcBef>
              <a:spcAft>
                <a:spcPts val="0"/>
              </a:spcAft>
              <a:buNone/>
            </a:pPr>
            <a:r>
              <a:rPr lang="en" sz="2400" dirty="0"/>
              <a:t>Road to Assyrian Exile (2 K 9–17)</a:t>
            </a:r>
            <a:endParaRPr sz="2400" dirty="0"/>
          </a:p>
          <a:p>
            <a:pPr marL="0" lvl="0" indent="0" algn="l" rtl="0">
              <a:spcBef>
                <a:spcPts val="1600"/>
              </a:spcBef>
              <a:spcAft>
                <a:spcPts val="1600"/>
              </a:spcAft>
              <a:buNone/>
            </a:pPr>
            <a:r>
              <a:rPr lang="en" sz="2400" dirty="0"/>
              <a:t>Road to Babylonian Exile (2 K 18–25)</a:t>
            </a:r>
            <a:endParaRPr sz="2400" dirty="0"/>
          </a:p>
        </p:txBody>
      </p:sp>
      <p:pic>
        <p:nvPicPr>
          <p:cNvPr id="75" name="Google Shape;75;p15"/>
          <p:cNvPicPr preferRelativeResize="0"/>
          <p:nvPr/>
        </p:nvPicPr>
        <p:blipFill>
          <a:blip r:embed="rId3">
            <a:alphaModFix/>
          </a:blip>
          <a:stretch>
            <a:fillRect/>
          </a:stretch>
        </p:blipFill>
        <p:spPr>
          <a:xfrm>
            <a:off x="5388523" y="1663042"/>
            <a:ext cx="3621102" cy="2825208"/>
          </a:xfrm>
          <a:prstGeom prst="rect">
            <a:avLst/>
          </a:prstGeom>
          <a:noFill/>
          <a:ln>
            <a:noFill/>
          </a:ln>
        </p:spPr>
      </p:pic>
      <p:sp>
        <p:nvSpPr>
          <p:cNvPr id="2" name="Rectangle 1"/>
          <p:cNvSpPr/>
          <p:nvPr/>
        </p:nvSpPr>
        <p:spPr>
          <a:xfrm>
            <a:off x="5346425" y="1613922"/>
            <a:ext cx="3697593" cy="2926111"/>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255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Bible Idea from 2 Kings 17</a:t>
            </a:r>
            <a:endParaRPr sz="3600"/>
          </a:p>
        </p:txBody>
      </p:sp>
      <p:sp>
        <p:nvSpPr>
          <p:cNvPr id="81" name="Google Shape;81;p16"/>
          <p:cNvSpPr txBox="1">
            <a:spLocks noGrp="1"/>
          </p:cNvSpPr>
          <p:nvPr>
            <p:ph type="body" idx="1"/>
          </p:nvPr>
        </p:nvSpPr>
        <p:spPr>
          <a:xfrm>
            <a:off x="311700" y="1152475"/>
            <a:ext cx="3999900" cy="3824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After 200 years of rebellion against prophetic warning, the northern kingdom of Israel fell to Assyria and went into exile.</a:t>
            </a:r>
            <a:endParaRPr sz="2800"/>
          </a:p>
        </p:txBody>
      </p:sp>
      <p:pic>
        <p:nvPicPr>
          <p:cNvPr id="82" name="Google Shape;82;p16"/>
          <p:cNvPicPr preferRelativeResize="0"/>
          <p:nvPr/>
        </p:nvPicPr>
        <p:blipFill>
          <a:blip r:embed="rId3">
            <a:alphaModFix/>
          </a:blip>
          <a:stretch>
            <a:fillRect/>
          </a:stretch>
        </p:blipFill>
        <p:spPr>
          <a:xfrm>
            <a:off x="4572000" y="1220469"/>
            <a:ext cx="4260300" cy="3280431"/>
          </a:xfrm>
          <a:prstGeom prst="rect">
            <a:avLst/>
          </a:prstGeom>
          <a:noFill/>
          <a:ln>
            <a:noFill/>
          </a:ln>
        </p:spPr>
      </p:pic>
      <p:sp>
        <p:nvSpPr>
          <p:cNvPr id="5" name="Rectangle 4"/>
          <p:cNvSpPr/>
          <p:nvPr/>
        </p:nvSpPr>
        <p:spPr>
          <a:xfrm>
            <a:off x="4560599" y="1178865"/>
            <a:ext cx="4286962" cy="3368185"/>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t>Outline of 2 Kings 17</a:t>
            </a:r>
            <a:endParaRPr sz="3200"/>
          </a:p>
        </p:txBody>
      </p:sp>
      <p:sp>
        <p:nvSpPr>
          <p:cNvPr id="88" name="Google Shape;88;p17"/>
          <p:cNvSpPr txBox="1">
            <a:spLocks noGrp="1"/>
          </p:cNvSpPr>
          <p:nvPr>
            <p:ph type="body" idx="1"/>
          </p:nvPr>
        </p:nvSpPr>
        <p:spPr>
          <a:xfrm>
            <a:off x="311700" y="1152475"/>
            <a:ext cx="8520600" cy="37236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SzPts val="2800"/>
              <a:buChar char="●"/>
            </a:pPr>
            <a:r>
              <a:rPr lang="en" sz="2800"/>
              <a:t>Hoshea reigned in Israel (vv. 1–5).</a:t>
            </a:r>
            <a:endParaRPr sz="2800"/>
          </a:p>
          <a:p>
            <a:pPr marL="457200" lvl="0" indent="-406400" algn="l" rtl="0">
              <a:spcBef>
                <a:spcPts val="0"/>
              </a:spcBef>
              <a:spcAft>
                <a:spcPts val="0"/>
              </a:spcAft>
              <a:buSzPts val="2800"/>
              <a:buChar char="●"/>
            </a:pPr>
            <a:r>
              <a:rPr lang="en" sz="2800"/>
              <a:t>Assyria captured Samaria and displaced the people (vv. 6).</a:t>
            </a:r>
            <a:endParaRPr sz="2800"/>
          </a:p>
          <a:p>
            <a:pPr marL="457200" lvl="0" indent="-406400" algn="l" rtl="0">
              <a:spcBef>
                <a:spcPts val="0"/>
              </a:spcBef>
              <a:spcAft>
                <a:spcPts val="0"/>
              </a:spcAft>
              <a:buSzPts val="2800"/>
              <a:buChar char="●"/>
            </a:pPr>
            <a:r>
              <a:rPr lang="en" sz="2800"/>
              <a:t>The writer summarized the reasons for Israel’s exile (vv. 7–23).</a:t>
            </a:r>
            <a:endParaRPr sz="2800"/>
          </a:p>
          <a:p>
            <a:pPr marL="457200" lvl="0" indent="-406400" algn="l" rtl="0">
              <a:spcBef>
                <a:spcPts val="0"/>
              </a:spcBef>
              <a:spcAft>
                <a:spcPts val="0"/>
              </a:spcAft>
              <a:buSzPts val="2800"/>
              <a:buChar char="●"/>
            </a:pPr>
            <a:r>
              <a:rPr lang="en" sz="2800"/>
              <a:t>Assyria resettled the northern kingdom with foreign people groups (vv. 24–41).</a:t>
            </a:r>
            <a:endParaRPr sz="2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People Failed to Actively Remember the Exodus</a:t>
            </a:r>
            <a:endParaRPr/>
          </a:p>
        </p:txBody>
      </p:sp>
      <p:sp>
        <p:nvSpPr>
          <p:cNvPr id="94" name="Google Shape;94;p18"/>
          <p:cNvSpPr txBox="1">
            <a:spLocks noGrp="1"/>
          </p:cNvSpPr>
          <p:nvPr>
            <p:ph type="body" idx="1"/>
          </p:nvPr>
        </p:nvSpPr>
        <p:spPr>
          <a:xfrm>
            <a:off x="311700" y="1152475"/>
            <a:ext cx="8520600" cy="3774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t>God’s goodness, power, grace, and faithful acts for Israel</a:t>
            </a:r>
            <a:endParaRPr sz="2400" dirty="0"/>
          </a:p>
          <a:p>
            <a:pPr marL="0" lvl="0" indent="0" algn="ctr" rtl="0">
              <a:spcBef>
                <a:spcPts val="1600"/>
              </a:spcBef>
              <a:spcAft>
                <a:spcPts val="0"/>
              </a:spcAft>
              <a:buNone/>
            </a:pPr>
            <a:endParaRPr sz="2400" dirty="0" smtClean="0"/>
          </a:p>
          <a:p>
            <a:pPr marL="457200" lvl="0" indent="0" algn="l" rtl="0">
              <a:spcBef>
                <a:spcPts val="1600"/>
              </a:spcBef>
              <a:spcAft>
                <a:spcPts val="0"/>
              </a:spcAft>
              <a:buNone/>
            </a:pPr>
            <a:r>
              <a:rPr lang="en" sz="2400" b="1" dirty="0" smtClean="0"/>
              <a:t>Did </a:t>
            </a:r>
            <a:r>
              <a:rPr lang="en" sz="2400" b="1" dirty="0"/>
              <a:t>result in . . .</a:t>
            </a:r>
            <a:r>
              <a:rPr lang="en" sz="2400" dirty="0"/>
              <a:t>		</a:t>
            </a:r>
            <a:r>
              <a:rPr lang="en" sz="2400" b="1" dirty="0" smtClean="0"/>
              <a:t>Should </a:t>
            </a:r>
            <a:r>
              <a:rPr lang="en" sz="2400" b="1" dirty="0"/>
              <a:t>have resulted in . . .</a:t>
            </a:r>
            <a:endParaRPr sz="2400" b="1" dirty="0"/>
          </a:p>
          <a:p>
            <a:pPr marL="457200" lvl="0" indent="0" algn="l" rtl="0">
              <a:spcBef>
                <a:spcPts val="1600"/>
              </a:spcBef>
              <a:spcAft>
                <a:spcPts val="0"/>
              </a:spcAft>
              <a:buNone/>
            </a:pPr>
            <a:r>
              <a:rPr lang="en" sz="2400" dirty="0"/>
              <a:t>Corrupt </a:t>
            </a:r>
            <a:r>
              <a:rPr lang="en" sz="2400" dirty="0" smtClean="0"/>
              <a:t>ethics</a:t>
            </a:r>
            <a:r>
              <a:rPr lang="en" sz="2400" dirty="0"/>
              <a:t>			Undivided allegiance</a:t>
            </a:r>
            <a:endParaRPr sz="2400" dirty="0"/>
          </a:p>
          <a:p>
            <a:pPr marL="457200" lvl="0" indent="0" algn="l" rtl="0">
              <a:spcBef>
                <a:spcPts val="1600"/>
              </a:spcBef>
              <a:spcAft>
                <a:spcPts val="0"/>
              </a:spcAft>
              <a:buNone/>
            </a:pPr>
            <a:r>
              <a:rPr lang="en" sz="2400" dirty="0"/>
              <a:t>Ignoring word of God		</a:t>
            </a:r>
            <a:r>
              <a:rPr lang="en" sz="2400" dirty="0" smtClean="0"/>
              <a:t>Faith</a:t>
            </a:r>
            <a:endParaRPr sz="2400" dirty="0"/>
          </a:p>
          <a:p>
            <a:pPr marL="457200" lvl="0" indent="0" algn="l" rtl="0">
              <a:spcBef>
                <a:spcPts val="1600"/>
              </a:spcBef>
              <a:spcAft>
                <a:spcPts val="0"/>
              </a:spcAft>
              <a:buNone/>
            </a:pPr>
            <a:r>
              <a:rPr lang="en" sz="2400" dirty="0"/>
              <a:t>Idolatry				Pure worship</a:t>
            </a:r>
            <a:endParaRPr sz="2400" dirty="0"/>
          </a:p>
          <a:p>
            <a:pPr marL="0" lvl="0" indent="0" algn="ctr" rtl="0">
              <a:spcBef>
                <a:spcPts val="1600"/>
              </a:spcBef>
              <a:spcAft>
                <a:spcPts val="1600"/>
              </a:spcAft>
              <a:buNone/>
            </a:pPr>
            <a:endParaRPr sz="2400" dirty="0"/>
          </a:p>
        </p:txBody>
      </p:sp>
      <p:cxnSp>
        <p:nvCxnSpPr>
          <p:cNvPr id="95" name="Google Shape;95;p18"/>
          <p:cNvCxnSpPr/>
          <p:nvPr/>
        </p:nvCxnSpPr>
        <p:spPr>
          <a:xfrm flipH="1">
            <a:off x="2558175" y="1760400"/>
            <a:ext cx="1912500" cy="772500"/>
          </a:xfrm>
          <a:prstGeom prst="straightConnector1">
            <a:avLst/>
          </a:prstGeom>
          <a:noFill/>
          <a:ln w="9525" cap="flat" cmpd="sng">
            <a:solidFill>
              <a:schemeClr val="dk2"/>
            </a:solidFill>
            <a:prstDash val="solid"/>
            <a:round/>
            <a:headEnd type="none" w="med" len="med"/>
            <a:tailEnd type="none" w="med" len="med"/>
          </a:ln>
        </p:spPr>
      </p:cxnSp>
      <p:cxnSp>
        <p:nvCxnSpPr>
          <p:cNvPr id="96" name="Google Shape;96;p18"/>
          <p:cNvCxnSpPr/>
          <p:nvPr/>
        </p:nvCxnSpPr>
        <p:spPr>
          <a:xfrm>
            <a:off x="4761975" y="1773075"/>
            <a:ext cx="1684500" cy="7473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Prophet Hosea</a:t>
            </a:r>
            <a:endParaRPr/>
          </a:p>
        </p:txBody>
      </p:sp>
      <p:sp>
        <p:nvSpPr>
          <p:cNvPr id="102" name="Google Shape;102;p1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The prophet’s own marriage and family became a picture of the spiritual unfaithfulness of Israel, but also of the faithful love of God toward his unfaithful people.</a:t>
            </a:r>
            <a:endParaRPr sz="2400"/>
          </a:p>
        </p:txBody>
      </p:sp>
      <p:pic>
        <p:nvPicPr>
          <p:cNvPr id="103" name="Google Shape;103;p19"/>
          <p:cNvPicPr preferRelativeResize="0"/>
          <p:nvPr/>
        </p:nvPicPr>
        <p:blipFill rotWithShape="1">
          <a:blip r:embed="rId3">
            <a:alphaModFix/>
          </a:blip>
          <a:srcRect l="651" r="651"/>
          <a:stretch/>
        </p:blipFill>
        <p:spPr>
          <a:xfrm>
            <a:off x="4572000" y="1220469"/>
            <a:ext cx="4260300" cy="3280431"/>
          </a:xfrm>
          <a:prstGeom prst="rect">
            <a:avLst/>
          </a:prstGeom>
          <a:noFill/>
          <a:ln>
            <a:noFill/>
          </a:ln>
        </p:spPr>
      </p:pic>
      <p:sp>
        <p:nvSpPr>
          <p:cNvPr id="5" name="Rectangle 4"/>
          <p:cNvSpPr/>
          <p:nvPr/>
        </p:nvSpPr>
        <p:spPr>
          <a:xfrm>
            <a:off x="4532534" y="1178865"/>
            <a:ext cx="4343092" cy="3340117"/>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Prophet Amos</a:t>
            </a:r>
            <a:endParaRPr/>
          </a:p>
        </p:txBody>
      </p:sp>
      <p:sp>
        <p:nvSpPr>
          <p:cNvPr id="109" name="Google Shape;109;p2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The prophet Amos was a shepherd by trade, not a prophet. Yet God called him to deliver one of the darkest revelations in the prophetic writings. Even in the darkest moment of rebellion, God still promised redemption.</a:t>
            </a:r>
            <a:endParaRPr sz="2400"/>
          </a:p>
        </p:txBody>
      </p:sp>
      <p:pic>
        <p:nvPicPr>
          <p:cNvPr id="110" name="Google Shape;110;p20"/>
          <p:cNvPicPr preferRelativeResize="0"/>
          <p:nvPr/>
        </p:nvPicPr>
        <p:blipFill rotWithShape="1">
          <a:blip r:embed="rId3">
            <a:alphaModFix/>
          </a:blip>
          <a:srcRect l="1492" t="4530" r="2195" b="37305"/>
          <a:stretch/>
        </p:blipFill>
        <p:spPr>
          <a:xfrm>
            <a:off x="4635325" y="1220475"/>
            <a:ext cx="4103400" cy="3280427"/>
          </a:xfrm>
          <a:prstGeom prst="rect">
            <a:avLst/>
          </a:prstGeom>
          <a:noFill/>
          <a:ln>
            <a:noFill/>
          </a:ln>
        </p:spPr>
      </p:pic>
      <p:sp>
        <p:nvSpPr>
          <p:cNvPr id="5" name="Rectangle 4"/>
          <p:cNvSpPr/>
          <p:nvPr/>
        </p:nvSpPr>
        <p:spPr>
          <a:xfrm>
            <a:off x="4539550" y="1087643"/>
            <a:ext cx="4293978" cy="3487476"/>
          </a:xfrm>
          <a:prstGeom prst="rect">
            <a:avLst/>
          </a:prstGeom>
          <a:solidFill>
            <a:schemeClr val="accent2">
              <a:alpha val="3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Further Historical Evidence for the Assyrian Captivity</a:t>
            </a:r>
            <a:endParaRPr/>
          </a:p>
        </p:txBody>
      </p:sp>
      <p:sp>
        <p:nvSpPr>
          <p:cNvPr id="116" name="Google Shape;116;p21"/>
          <p:cNvSpPr txBox="1"/>
          <p:nvPr/>
        </p:nvSpPr>
        <p:spPr>
          <a:xfrm>
            <a:off x="2953865" y="1225775"/>
            <a:ext cx="5893696" cy="386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latin typeface="Proxima Nova"/>
                <a:ea typeface="Proxima Nova"/>
                <a:cs typeface="Proxima Nova"/>
                <a:sym typeface="Proxima Nova"/>
              </a:rPr>
              <a:t>“[In the year 853 B.C., the 6th year of Shalmanesser III] Karkar, his royal city, I destroyed, I devastated, I burned with fire. 1,200 chariots, 1,200 cavalry, 20,000 soldiers, of Hadad-ezer, of Aram (Damascus?); 700 chariots, 700 cavalry, 10,000 soldiers of Irhuleni of Hamath, </a:t>
            </a:r>
            <a:r>
              <a:rPr lang="en" sz="2400" b="1" u="sng" dirty="0">
                <a:latin typeface="Proxima Nova"/>
                <a:ea typeface="Proxima Nova"/>
                <a:cs typeface="Proxima Nova"/>
                <a:sym typeface="Proxima Nova"/>
              </a:rPr>
              <a:t>2,000 chariots, 10,000 soldiers of Ahab, the Israelite</a:t>
            </a:r>
            <a:r>
              <a:rPr lang="en" sz="2400" dirty="0">
                <a:latin typeface="Proxima Nova"/>
                <a:ea typeface="Proxima Nova"/>
                <a:cs typeface="Proxima Nova"/>
                <a:sym typeface="Proxima Nova"/>
              </a:rPr>
              <a:t> . . .”</a:t>
            </a:r>
            <a:endParaRPr sz="2400" dirty="0">
              <a:latin typeface="Proxima Nova"/>
              <a:ea typeface="Proxima Nova"/>
              <a:cs typeface="Proxima Nova"/>
              <a:sym typeface="Proxima Nova"/>
            </a:endParaRPr>
          </a:p>
          <a:p>
            <a:pPr marL="0" lvl="0" indent="0" algn="l" rtl="0">
              <a:spcBef>
                <a:spcPts val="0"/>
              </a:spcBef>
              <a:spcAft>
                <a:spcPts val="0"/>
              </a:spcAft>
              <a:buNone/>
            </a:pPr>
            <a:endParaRPr sz="2400" dirty="0">
              <a:latin typeface="Proxima Nova"/>
              <a:ea typeface="Proxima Nova"/>
              <a:cs typeface="Proxima Nova"/>
              <a:sym typeface="Proxima Nova"/>
            </a:endParaRPr>
          </a:p>
        </p:txBody>
      </p:sp>
      <p:pic>
        <p:nvPicPr>
          <p:cNvPr id="117" name="Google Shape;117;p21"/>
          <p:cNvPicPr preferRelativeResize="0"/>
          <p:nvPr/>
        </p:nvPicPr>
        <p:blipFill>
          <a:blip r:embed="rId3">
            <a:alphaModFix/>
          </a:blip>
          <a:stretch>
            <a:fillRect/>
          </a:stretch>
        </p:blipFill>
        <p:spPr>
          <a:xfrm>
            <a:off x="537125" y="1247888"/>
            <a:ext cx="2251117" cy="3820975"/>
          </a:xfrm>
          <a:prstGeom prst="rect">
            <a:avLst/>
          </a:prstGeom>
          <a:noFill/>
          <a:ln>
            <a:noFill/>
          </a:ln>
        </p:spPr>
      </p:pic>
      <p:sp>
        <p:nvSpPr>
          <p:cNvPr id="118" name="Google Shape;118;p21"/>
          <p:cNvSpPr txBox="1"/>
          <p:nvPr/>
        </p:nvSpPr>
        <p:spPr>
          <a:xfrm>
            <a:off x="411574" y="668775"/>
            <a:ext cx="8421953" cy="46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i="1" dirty="0">
                <a:latin typeface="Proxima Nova"/>
                <a:ea typeface="Proxima Nova"/>
                <a:cs typeface="Proxima Nova"/>
                <a:sym typeface="Proxima Nova"/>
              </a:rPr>
              <a:t>The Kurkh Stele </a:t>
            </a:r>
            <a:r>
              <a:rPr lang="en" sz="2400" dirty="0">
                <a:latin typeface="Proxima Nova"/>
                <a:ea typeface="Proxima Nova"/>
                <a:cs typeface="Proxima Nova"/>
                <a:sym typeface="Proxima Nova"/>
              </a:rPr>
              <a:t>discovered in 1861 (c. 852 B.C.)</a:t>
            </a:r>
            <a:endParaRPr sz="2400" dirty="0">
              <a:latin typeface="Proxima Nova"/>
              <a:ea typeface="Proxima Nova"/>
              <a:cs typeface="Proxima Nova"/>
              <a:sym typeface="Proxima Nova"/>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1225</Words>
  <Application>Microsoft Macintosh PowerPoint</Application>
  <PresentationFormat>On-screen Show (16:9)</PresentationFormat>
  <Paragraphs>117</Paragraphs>
  <Slides>28</Slides>
  <Notes>28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Proxima Nova</vt:lpstr>
      <vt:lpstr>Spearmint</vt:lpstr>
      <vt:lpstr>Experiencing God in Exile</vt:lpstr>
      <vt:lpstr>The Bible Pattern of Exile</vt:lpstr>
      <vt:lpstr>5 Movements in 1–2 Kings</vt:lpstr>
      <vt:lpstr>Bible Idea from 2 Kings 17</vt:lpstr>
      <vt:lpstr>Outline of 2 Kings 17</vt:lpstr>
      <vt:lpstr>The People Failed to Actively Remember the Exodus</vt:lpstr>
      <vt:lpstr>The Prophet Hosea</vt:lpstr>
      <vt:lpstr>The Prophet Amos</vt:lpstr>
      <vt:lpstr>Further Historical Evidence for the Assyrian Captivity</vt:lpstr>
      <vt:lpstr>Further Historical Evidence for the Assyrian Captivity</vt:lpstr>
      <vt:lpstr>Further Historical Evidence for the Assyrian Captivity</vt:lpstr>
      <vt:lpstr>Further Historical Evidence for the Assyrian Captivity</vt:lpstr>
      <vt:lpstr>Outline of 2 Kings 17</vt:lpstr>
      <vt:lpstr>Reasons for Israel’s Exile</vt:lpstr>
      <vt:lpstr>Reasons for Israel’s Exile</vt:lpstr>
      <vt:lpstr>Outline of 2 Kings 17</vt:lpstr>
      <vt:lpstr>Therefore, the Lord was very angry with Israel, and removed them out of his sight. None was left but the tribe of Judah.</vt:lpstr>
      <vt:lpstr>The Bible Pattern of Exile</vt:lpstr>
      <vt:lpstr>Timeless Truth from 2 Kings 17</vt:lpstr>
      <vt:lpstr>Christ-centered Timeless Truth</vt:lpstr>
      <vt:lpstr>Timeless Truth from Jeremiah 29:7</vt:lpstr>
      <vt:lpstr>Do We Fail to Actively Remember the Cross? If so . . .</vt:lpstr>
      <vt:lpstr>The Bible Pattern of Exile</vt:lpstr>
      <vt:lpstr>The Way of Exile Today: 1 Peter tells us the way.</vt:lpstr>
      <vt:lpstr>The Way of Exile Today: 1 Peter tells us the way.</vt:lpstr>
      <vt:lpstr>5 Ways to Submit to God for a Sanctifying Sojourn  from 1 Peter</vt:lpstr>
      <vt:lpstr>Choose to Grow with Others Today at 10:15am</vt:lpstr>
      <vt:lpstr>Experiencing God in Exile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Experiencing God in Exile</dc:title>
  <cp:lastModifiedBy>Rex Howe</cp:lastModifiedBy>
  <cp:revision>2</cp:revision>
  <dcterms:modified xsi:type="dcterms:W3CDTF">2019-10-25T18:34:35Z</dcterms:modified>
</cp:coreProperties>
</file>